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25" r:id="rId2"/>
    <p:sldId id="344" r:id="rId3"/>
    <p:sldId id="348" r:id="rId4"/>
    <p:sldId id="350" r:id="rId5"/>
    <p:sldId id="359" r:id="rId6"/>
    <p:sldId id="358" r:id="rId7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0D0"/>
    <a:srgbClr val="352040"/>
    <a:srgbClr val="234F5F"/>
    <a:srgbClr val="221529"/>
    <a:srgbClr val="301E3A"/>
    <a:srgbClr val="09050B"/>
    <a:srgbClr val="FFEDC9"/>
    <a:srgbClr val="000099"/>
    <a:srgbClr val="37422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88" autoAdjust="0"/>
    <p:restoredTop sz="94652" autoAdjust="0"/>
  </p:normalViewPr>
  <p:slideViewPr>
    <p:cSldViewPr>
      <p:cViewPr>
        <p:scale>
          <a:sx n="77" d="100"/>
          <a:sy n="77" d="100"/>
        </p:scale>
        <p:origin x="-109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56" y="-102"/>
      </p:cViewPr>
      <p:guideLst>
        <p:guide orient="horz" pos="3151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E2C665B-2B3D-4C52-8B86-602715267892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CBC2AFC-DE57-46CF-96DD-6D0D453A60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0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15F13C0-293F-4C9A-8544-392E2B581903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1CDBBB0-D22D-4AEB-80DE-8129D79B1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20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Intro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Invited to talk about my story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RAF 1980 – 2014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1999 Transitioned became 1</a:t>
            </a:r>
            <a:r>
              <a:rPr lang="en-GB" altLang="en-US" baseline="30000" smtClean="0"/>
              <a:t>st</a:t>
            </a:r>
            <a:r>
              <a:rPr lang="en-GB" altLang="en-US" smtClean="0"/>
              <a:t> Officer in UK Armed Forces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My story,  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Story mine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All different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fld id="{DE648BFB-F1D2-4C4B-ACE0-27611C2500B3}" type="slidenum">
              <a:rPr lang="en-GB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GB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Intro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Invited to talk about my story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RAF 1980 – 2014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1999 Transitioned became 1</a:t>
            </a:r>
            <a:r>
              <a:rPr lang="en-GB" altLang="en-US" baseline="30000" smtClean="0"/>
              <a:t>st</a:t>
            </a:r>
            <a:r>
              <a:rPr lang="en-GB" altLang="en-US" smtClean="0"/>
              <a:t> Officer in UK Armed Forces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My story,   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Story mine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All different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defRPr/>
            </a:pPr>
            <a:fld id="{61C48C5F-86DC-441E-9B28-328F9F03B233}" type="slidenum">
              <a:rPr lang="en-GB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GB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58F0-365A-467D-AF34-1FE8BAAFE18E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5F21-A97A-48C1-AEFC-099B725EA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CE06-0A64-4AB1-B60C-EFC73AD89557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BB7C-6F5B-4CBC-A51D-D76A67185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6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8D99-D6F0-4D04-A87A-A77FB42CE1CC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7628-C939-4BBA-ABF2-390499F9A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88DA-4585-49F5-940D-AE0AFF880E47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B5C2-0054-4AF8-8571-03CF4687B6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20FB-A385-43B4-89F9-42B67DC723B7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1936-D112-4B49-A6D2-8367DDA01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0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A53F-F4D5-4315-9667-10D54739F719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EA5F-CC58-4F06-8516-4A03062CF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A0F5-79F2-45F4-87A0-01B47CE8EA03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DF3B-24B7-413E-9B41-90C6D3739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0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06BB-B74C-4AC5-93F3-69B4D1B9D7C3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5F78-BDC4-4968-BCFF-178E4F825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0E5E-620B-4560-941B-062A007F528C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47FF-5312-4EF6-846C-1ADC06CA6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0ADD-42FB-44F7-BB3A-EC2750787FCC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4305-62A0-475B-92CB-83940FB67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E900-95B7-4A31-BF03-67F125B53E51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E53B-15B1-4C0D-8915-D51B0B66BB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0A55A-B911-429D-8914-509A4EDA0208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2875A-DD0C-4337-9F5F-1B2C04E0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" y="1676400"/>
            <a:ext cx="5225999" cy="391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2492" r="2999"/>
          <a:stretch/>
        </p:blipFill>
        <p:spPr>
          <a:xfrm>
            <a:off x="5676900" y="1735951"/>
            <a:ext cx="2882900" cy="382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1371600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Diversity</a:t>
            </a:r>
          </a:p>
          <a:p>
            <a:pPr algn="ctr">
              <a:lnSpc>
                <a:spcPct val="150000"/>
              </a:lnSpc>
            </a:pPr>
            <a:r>
              <a:rPr lang="en-GB" sz="6000" dirty="0" smtClean="0">
                <a:solidFill>
                  <a:schemeClr val="accent6">
                    <a:lumMod val="50000"/>
                  </a:schemeClr>
                </a:solidFill>
              </a:rPr>
              <a:t>Inclusion</a:t>
            </a:r>
          </a:p>
          <a:p>
            <a:pPr algn="ctr">
              <a:lnSpc>
                <a:spcPct val="150000"/>
              </a:lnSpc>
            </a:pPr>
            <a:r>
              <a:rPr lang="en-GB" sz="6000" dirty="0" smtClean="0">
                <a:solidFill>
                  <a:schemeClr val="accent6">
                    <a:lumMod val="50000"/>
                  </a:schemeClr>
                </a:solidFill>
              </a:rPr>
              <a:t>Respect</a:t>
            </a:r>
            <a:endParaRPr lang="en-GB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z\Pictures\2014\Washington DC\Lumix TZ60\P101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056734" cy="67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7754" t="41473" r="53990" b="8209"/>
          <a:stretch/>
        </p:blipFill>
        <p:spPr bwMode="auto">
          <a:xfrm>
            <a:off x="2857501" y="3276600"/>
            <a:ext cx="3200400" cy="2934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" descr="C:\Users\Caz\Documents\Caz\Jobs\EDA\HTI -Pre 2015\Badges\Qual Badges for EHP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6207" r="13301" b="12064"/>
          <a:stretch/>
        </p:blipFill>
        <p:spPr bwMode="auto">
          <a:xfrm rot="21122541">
            <a:off x="3132494" y="36575"/>
            <a:ext cx="2362790" cy="23547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536" y="-151927"/>
            <a:ext cx="9159410" cy="6984701"/>
            <a:chOff x="7536" y="-151927"/>
            <a:chExt cx="9159410" cy="6984701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1597" r="11681" b="13017"/>
            <a:stretch>
              <a:fillRect/>
            </a:stretch>
          </p:blipFill>
          <p:spPr bwMode="auto">
            <a:xfrm rot="1527801">
              <a:off x="315425" y="3548568"/>
              <a:ext cx="2179742" cy="168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9" t="44843" r="14771"/>
            <a:stretch>
              <a:fillRect/>
            </a:stretch>
          </p:blipFill>
          <p:spPr bwMode="auto">
            <a:xfrm rot="-3254444">
              <a:off x="189966" y="-100549"/>
              <a:ext cx="2127145" cy="202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9" t="43214" r="30116" b="19560"/>
            <a:stretch>
              <a:fillRect/>
            </a:stretch>
          </p:blipFill>
          <p:spPr bwMode="auto">
            <a:xfrm rot="20909162">
              <a:off x="160783" y="1900334"/>
              <a:ext cx="2271478" cy="160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6904">
              <a:off x="6251542" y="541183"/>
              <a:ext cx="2915404" cy="163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2487">
              <a:off x="6314202" y="2599042"/>
              <a:ext cx="2505830" cy="188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1" b="19400"/>
            <a:stretch>
              <a:fillRect/>
            </a:stretch>
          </p:blipFill>
          <p:spPr bwMode="auto">
            <a:xfrm rot="785658">
              <a:off x="7536" y="5117499"/>
              <a:ext cx="3318144" cy="171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1" t="21681" r="57616" b="35860"/>
            <a:stretch/>
          </p:blipFill>
          <p:spPr bwMode="auto">
            <a:xfrm rot="20247932">
              <a:off x="6682551" y="4713602"/>
              <a:ext cx="2337359" cy="164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93" b="29620"/>
            <a:stretch/>
          </p:blipFill>
          <p:spPr>
            <a:xfrm>
              <a:off x="2743200" y="5679801"/>
              <a:ext cx="4004697" cy="1102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5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 Gains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00695">
            <a:off x="6271480" y="1602040"/>
            <a:ext cx="2824163" cy="121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</a:rPr>
              <a:t>DIVERSE TEAM</a:t>
            </a:r>
          </a:p>
          <a:p>
            <a:pPr>
              <a:spcBef>
                <a:spcPts val="600"/>
              </a:spcBef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Team Cohesion</a:t>
            </a:r>
          </a:p>
        </p:txBody>
      </p:sp>
      <p:sp>
        <p:nvSpPr>
          <p:cNvPr id="4" name="Rectangle 3"/>
          <p:cNvSpPr/>
          <p:nvPr/>
        </p:nvSpPr>
        <p:spPr>
          <a:xfrm rot="20070162">
            <a:off x="5068598" y="4792286"/>
            <a:ext cx="4248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n-GB" sz="4000" b="1" dirty="0" smtClean="0">
                <a:solidFill>
                  <a:srgbClr val="234F5F"/>
                </a:solidFill>
                <a:latin typeface="Book Antiqua"/>
                <a:cs typeface="+mn-cs"/>
              </a:rPr>
              <a:t>RECRUITMENT</a:t>
            </a:r>
            <a:endParaRPr lang="en-GB" sz="4000" b="1" dirty="0">
              <a:solidFill>
                <a:srgbClr val="234F5F"/>
              </a:solidFill>
              <a:latin typeface="Book Antiqu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9787314">
            <a:off x="224666" y="1399124"/>
            <a:ext cx="35034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b="1" dirty="0" smtClean="0">
                <a:solidFill>
                  <a:srgbClr val="C00000"/>
                </a:solidFill>
                <a:latin typeface="Book Antiqua"/>
                <a:cs typeface="+mn-cs"/>
              </a:rPr>
              <a:t>RETENTION</a:t>
            </a:r>
          </a:p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dirty="0" smtClean="0">
                <a:solidFill>
                  <a:srgbClr val="C00000"/>
                </a:solidFill>
                <a:latin typeface="Book Antiqua"/>
                <a:cs typeface="+mn-cs"/>
              </a:rPr>
              <a:t>Experience</a:t>
            </a:r>
            <a:endParaRPr lang="en-GB" sz="4000" dirty="0">
              <a:solidFill>
                <a:srgbClr val="C00000"/>
              </a:solidFill>
              <a:latin typeface="Book Antiqua"/>
              <a:cs typeface="+mn-cs"/>
            </a:endParaRPr>
          </a:p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dirty="0" smtClean="0">
                <a:solidFill>
                  <a:srgbClr val="C00000"/>
                </a:solidFill>
                <a:latin typeface="Book Antiqua"/>
                <a:cs typeface="+mn-cs"/>
              </a:rPr>
              <a:t>Skills</a:t>
            </a:r>
          </a:p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dirty="0" smtClean="0">
                <a:solidFill>
                  <a:srgbClr val="C00000"/>
                </a:solidFill>
                <a:latin typeface="Book Antiqua"/>
                <a:cs typeface="+mn-cs"/>
              </a:rPr>
              <a:t>Budget</a:t>
            </a:r>
            <a:endParaRPr lang="en-GB" sz="4000" dirty="0">
              <a:solidFill>
                <a:srgbClr val="C00000"/>
              </a:solidFill>
              <a:latin typeface="Book Antiqu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9117" y="1543681"/>
            <a:ext cx="290773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n-GB" sz="3600" b="1" dirty="0" smtClean="0">
                <a:solidFill>
                  <a:srgbClr val="000099"/>
                </a:solidFill>
                <a:latin typeface="Book Antiqua"/>
                <a:cs typeface="+mn-cs"/>
              </a:rPr>
              <a:t>RESPECT </a:t>
            </a:r>
          </a:p>
          <a:p>
            <a:pPr lvl="0"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endParaRPr lang="en-GB" sz="3600" dirty="0">
              <a:solidFill>
                <a:srgbClr val="000099"/>
              </a:solidFill>
              <a:latin typeface="Book Antiqua"/>
              <a:cs typeface="+mn-cs"/>
            </a:endParaRPr>
          </a:p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3600" dirty="0" smtClean="0">
                <a:solidFill>
                  <a:srgbClr val="000099"/>
                </a:solidFill>
                <a:latin typeface="Book Antiqua"/>
                <a:cs typeface="+mn-cs"/>
              </a:rPr>
              <a:t> </a:t>
            </a:r>
            <a:r>
              <a:rPr lang="en-GB" sz="3600" dirty="0">
                <a:solidFill>
                  <a:srgbClr val="000099"/>
                </a:solidFill>
                <a:latin typeface="Book Antiqua"/>
                <a:cs typeface="+mn-cs"/>
              </a:rPr>
              <a:t>Individual  Unit  National  International</a:t>
            </a:r>
          </a:p>
        </p:txBody>
      </p:sp>
      <p:sp>
        <p:nvSpPr>
          <p:cNvPr id="8" name="Rectangle 7"/>
          <p:cNvSpPr/>
          <p:nvPr/>
        </p:nvSpPr>
        <p:spPr>
          <a:xfrm rot="1580912">
            <a:off x="-858407" y="4314929"/>
            <a:ext cx="4534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b="1" dirty="0" smtClean="0">
                <a:solidFill>
                  <a:srgbClr val="37422A"/>
                </a:solidFill>
                <a:latin typeface="Book Antiqua"/>
                <a:cs typeface="+mn-cs"/>
              </a:rPr>
              <a:t>Individual</a:t>
            </a:r>
            <a:r>
              <a:rPr lang="en-GB" sz="4000" dirty="0" smtClean="0">
                <a:solidFill>
                  <a:srgbClr val="37422A"/>
                </a:solidFill>
                <a:latin typeface="Book Antiqua"/>
                <a:cs typeface="+mn-cs"/>
              </a:rPr>
              <a:t> Ambition</a:t>
            </a:r>
          </a:p>
          <a:p>
            <a:pPr lvl="0" algn="ctr" eaLnBrk="0" hangingPunct="0">
              <a:spcBef>
                <a:spcPts val="600"/>
              </a:spcBef>
              <a:buClr>
                <a:srgbClr val="000000"/>
              </a:buClr>
              <a:buSzPct val="65000"/>
            </a:pPr>
            <a:r>
              <a:rPr lang="en-GB" sz="4000" dirty="0" smtClean="0">
                <a:solidFill>
                  <a:srgbClr val="37422A"/>
                </a:solidFill>
                <a:latin typeface="Book Antiqua"/>
                <a:cs typeface="+mn-cs"/>
              </a:rPr>
              <a:t>Loyalty </a:t>
            </a:r>
            <a:endParaRPr lang="en-GB" sz="4000" dirty="0">
              <a:solidFill>
                <a:srgbClr val="37422A"/>
              </a:solidFill>
              <a:latin typeface="Book Antiqu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823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en-GB" sz="2800" dirty="0" smtClean="0">
                <a:solidFill>
                  <a:prstClr val="black"/>
                </a:solidFill>
                <a:latin typeface="Book Antiqua"/>
                <a:cs typeface="+mn-cs"/>
              </a:rPr>
              <a:t>Joined the Modern World</a:t>
            </a:r>
            <a:endParaRPr lang="en-GB" sz="2800" dirty="0">
              <a:solidFill>
                <a:prstClr val="black"/>
              </a:solidFill>
              <a:latin typeface="Book Antiqu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03104" y="1358348"/>
            <a:ext cx="2438400" cy="950844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 Losses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028950"/>
            <a:ext cx="8242300" cy="2762250"/>
            <a:chOff x="381000" y="3028950"/>
            <a:chExt cx="8242300" cy="27622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28950"/>
              <a:ext cx="8242300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4944154"/>
              <a:ext cx="44450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 flipV="1">
            <a:off x="5334000" y="381000"/>
            <a:ext cx="23622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" y="-57329"/>
            <a:ext cx="9144000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accent6">
                    <a:lumMod val="50000"/>
                  </a:schemeClr>
                </a:solidFill>
              </a:rPr>
              <a:t>Questions?</a:t>
            </a:r>
            <a:endParaRPr lang="en-GB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0" y="6091535"/>
            <a:ext cx="913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52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Ambulance </a:t>
            </a:r>
            <a:r>
              <a:rPr lang="en-GB" sz="2400" b="1" dirty="0" err="1" smtClean="0">
                <a:solidFill>
                  <a:srgbClr val="352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LGBT</a:t>
            </a:r>
            <a:r>
              <a:rPr lang="en-GB" sz="2400" b="1" dirty="0" smtClean="0">
                <a:solidFill>
                  <a:srgbClr val="352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 Conference</a:t>
            </a:r>
            <a:endParaRPr lang="en-GB" sz="2400" b="1" dirty="0">
              <a:solidFill>
                <a:srgbClr val="352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517900" cy="460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1066800"/>
            <a:ext cx="6553200" cy="923330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Caroline Paige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5</a:t>
            </a:r>
            <a:r>
              <a:rPr lang="en-GB" altLang="en-US" sz="18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th</a:t>
            </a:r>
            <a:r>
              <a:rPr lang="en-GB" alt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 Aug 2016</a:t>
            </a:r>
            <a:endParaRPr lang="en-GB" altLang="en-US" sz="1800" b="1" dirty="0">
              <a:solidFill>
                <a:schemeClr val="accent1">
                  <a:lumMod val="40000"/>
                  <a:lumOff val="6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099" y="472857"/>
            <a:ext cx="9143999" cy="310854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n w="12700">
                  <a:solidFill>
                    <a:srgbClr val="301E3A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National Ambulance LGBT Network Conference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>
              <a:ln w="12700">
                <a:solidFill>
                  <a:srgbClr val="301E3A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n w="12700">
                <a:solidFill>
                  <a:srgbClr val="301E3A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n w="12700">
                  <a:solidFill>
                    <a:srgbClr val="301E3A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5</a:t>
            </a:r>
            <a:r>
              <a:rPr lang="en-GB" sz="2800" baseline="30000" dirty="0" smtClean="0">
                <a:ln w="12700">
                  <a:solidFill>
                    <a:srgbClr val="301E3A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th</a:t>
            </a:r>
            <a:r>
              <a:rPr lang="en-GB" sz="2800" dirty="0" smtClean="0">
                <a:ln w="12700">
                  <a:solidFill>
                    <a:srgbClr val="301E3A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 August 2016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>
              <a:ln w="12700">
                <a:solidFill>
                  <a:srgbClr val="301E3A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n w="12700">
                <a:solidFill>
                  <a:srgbClr val="301E3A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n w="12700">
                  <a:solidFill>
                    <a:srgbClr val="301E3A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Amex Stadium, Brighton </a:t>
            </a:r>
            <a:endParaRPr lang="en-GB" sz="2800" dirty="0">
              <a:ln w="12700">
                <a:solidFill>
                  <a:srgbClr val="301E3A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21875" r="64714" b="8789"/>
          <a:stretch/>
        </p:blipFill>
        <p:spPr bwMode="auto">
          <a:xfrm>
            <a:off x="228600" y="4610901"/>
            <a:ext cx="1557378" cy="20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748" y="5874603"/>
            <a:ext cx="318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True Colours, by Caroline Paige:</a:t>
            </a:r>
          </a:p>
          <a:p>
            <a:r>
              <a:rPr lang="en-GB" sz="1200" dirty="0" smtClean="0"/>
              <a:t>The inspirational account of the first openly transgender officer in the UK Armed Forces.</a:t>
            </a:r>
          </a:p>
          <a:p>
            <a:r>
              <a:rPr lang="en-GB" sz="1200" dirty="0" err="1" smtClean="0"/>
              <a:t>Biteback</a:t>
            </a:r>
            <a:r>
              <a:rPr lang="en-GB" sz="1200" dirty="0" smtClean="0"/>
              <a:t> Publishing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129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26246</TotalTime>
  <Words>133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PowerPoint Presentation</vt:lpstr>
      <vt:lpstr>PowerPoint Presentation</vt:lpstr>
      <vt:lpstr>Inclusion Gains</vt:lpstr>
      <vt:lpstr>Inclusion Losses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Caz</dc:creator>
  <cp:lastModifiedBy>Alistair Gunn</cp:lastModifiedBy>
  <cp:revision>278</cp:revision>
  <cp:lastPrinted>2016-03-18T10:00:01Z</cp:lastPrinted>
  <dcterms:created xsi:type="dcterms:W3CDTF">2015-10-30T09:50:16Z</dcterms:created>
  <dcterms:modified xsi:type="dcterms:W3CDTF">2016-08-02T19:34:08Z</dcterms:modified>
</cp:coreProperties>
</file>