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7" r:id="rId3"/>
    <p:sldMasterId id="2147483676" r:id="rId4"/>
  </p:sldMasterIdLst>
  <p:notesMasterIdLst>
    <p:notesMasterId r:id="rId53"/>
  </p:notesMasterIdLst>
  <p:sldIdLst>
    <p:sldId id="570" r:id="rId5"/>
    <p:sldId id="571" r:id="rId6"/>
    <p:sldId id="572" r:id="rId7"/>
    <p:sldId id="573" r:id="rId8"/>
    <p:sldId id="574" r:id="rId9"/>
    <p:sldId id="576" r:id="rId10"/>
    <p:sldId id="577" r:id="rId11"/>
    <p:sldId id="601" r:id="rId12"/>
    <p:sldId id="602" r:id="rId13"/>
    <p:sldId id="603" r:id="rId14"/>
    <p:sldId id="604" r:id="rId15"/>
    <p:sldId id="605" r:id="rId16"/>
    <p:sldId id="635" r:id="rId17"/>
    <p:sldId id="598" r:id="rId18"/>
    <p:sldId id="638" r:id="rId19"/>
    <p:sldId id="636" r:id="rId20"/>
    <p:sldId id="637" r:id="rId21"/>
    <p:sldId id="639" r:id="rId22"/>
    <p:sldId id="640" r:id="rId23"/>
    <p:sldId id="586" r:id="rId24"/>
    <p:sldId id="587" r:id="rId25"/>
    <p:sldId id="588" r:id="rId26"/>
    <p:sldId id="589" r:id="rId27"/>
    <p:sldId id="590" r:id="rId28"/>
    <p:sldId id="594" r:id="rId29"/>
    <p:sldId id="606" r:id="rId30"/>
    <p:sldId id="607" r:id="rId31"/>
    <p:sldId id="608" r:id="rId32"/>
    <p:sldId id="609" r:id="rId33"/>
    <p:sldId id="610" r:id="rId34"/>
    <p:sldId id="611" r:id="rId35"/>
    <p:sldId id="613" r:id="rId36"/>
    <p:sldId id="614" r:id="rId37"/>
    <p:sldId id="615" r:id="rId38"/>
    <p:sldId id="616" r:id="rId39"/>
    <p:sldId id="617" r:id="rId40"/>
    <p:sldId id="632" r:id="rId41"/>
    <p:sldId id="634" r:id="rId42"/>
    <p:sldId id="633" r:id="rId43"/>
    <p:sldId id="623" r:id="rId44"/>
    <p:sldId id="624" r:id="rId45"/>
    <p:sldId id="625" r:id="rId46"/>
    <p:sldId id="626" r:id="rId47"/>
    <p:sldId id="627" r:id="rId48"/>
    <p:sldId id="628" r:id="rId49"/>
    <p:sldId id="629" r:id="rId50"/>
    <p:sldId id="630" r:id="rId51"/>
    <p:sldId id="597" r:id="rId5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35D"/>
    <a:srgbClr val="B4B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5" autoAdjust="0"/>
    <p:restoredTop sz="94660"/>
  </p:normalViewPr>
  <p:slideViewPr>
    <p:cSldViewPr snapToGrid="0">
      <p:cViewPr>
        <p:scale>
          <a:sx n="76" d="100"/>
          <a:sy n="76" d="100"/>
        </p:scale>
        <p:origin x="-11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roundedCorners val="0"/>
  <c:style val="18"/>
  <c:chart>
    <c:title>
      <c:tx>
        <c:rich>
          <a:bodyPr rot="0"/>
          <a:lstStyle/>
          <a:p>
            <a:pPr lvl="0"/>
            <a:endParaRPr lang="en-US"/>
          </a:p>
        </c:rich>
      </c:tx>
      <c:overlay val="1"/>
    </c:title>
    <c:autoTitleDeleted val="0"/>
    <c:plotArea>
      <c:layout>
        <c:manualLayout>
          <c:layoutTarget val="inner"/>
          <c:xMode val="edge"/>
          <c:yMode val="edge"/>
          <c:x val="8.2500400000000002E-2"/>
          <c:y val="0.101552"/>
          <c:w val="0.62280500000000005"/>
          <c:h val="0.73079499999999997"/>
        </c:manualLayout>
      </c:layout>
      <c:barChart>
        <c:barDir val="col"/>
        <c:grouping val="clustered"/>
        <c:varyColors val="0"/>
        <c:ser>
          <c:idx val="0"/>
          <c:order val="0"/>
          <c:tx>
            <c:strRef>
              <c:f>Sheet1!$B$1</c:f>
              <c:strCache>
                <c:ptCount val="1"/>
                <c:pt idx="0">
                  <c:v>Non Veterans</c:v>
                </c:pt>
              </c:strCache>
            </c:strRef>
          </c:tx>
          <c:spPr>
            <a:solidFill>
              <a:srgbClr val="9999FF"/>
            </a:solidFill>
            <a:ln w="12700" cap="flat">
              <a:solidFill>
                <a:srgbClr val="000000"/>
              </a:solidFill>
              <a:prstDash val="solid"/>
              <a:bevel/>
            </a:ln>
            <a:effectLst/>
          </c:spPr>
          <c:invertIfNegative val="0"/>
          <c:cat>
            <c:strRef>
              <c:f>Sheet1!$A$2:$A$4</c:f>
              <c:strCache>
                <c:ptCount val="3"/>
                <c:pt idx="0">
                  <c:v>No treatment</c:v>
                </c:pt>
                <c:pt idx="1">
                  <c:v>Medication only</c:v>
                </c:pt>
                <c:pt idx="2">
                  <c:v>Counselling or therapy only</c:v>
                </c:pt>
              </c:strCache>
            </c:strRef>
          </c:cat>
          <c:val>
            <c:numRef>
              <c:f>Sheet1!$B$2:$B$4</c:f>
              <c:numCache>
                <c:formatCode>General</c:formatCode>
                <c:ptCount val="3"/>
                <c:pt idx="0">
                  <c:v>0.72</c:v>
                </c:pt>
                <c:pt idx="1">
                  <c:v>0.17</c:v>
                </c:pt>
                <c:pt idx="2">
                  <c:v>0.04</c:v>
                </c:pt>
              </c:numCache>
            </c:numRef>
          </c:val>
          <c:extLst xmlns:c16r2="http://schemas.microsoft.com/office/drawing/2015/06/chart">
            <c:ext xmlns:c16="http://schemas.microsoft.com/office/drawing/2014/chart" uri="{C3380CC4-5D6E-409C-BE32-E72D297353CC}">
              <c16:uniqueId val="{00000000-B2BC-4693-8CE5-2A6213E0199C}"/>
            </c:ext>
          </c:extLst>
        </c:ser>
        <c:ser>
          <c:idx val="1"/>
          <c:order val="1"/>
          <c:tx>
            <c:strRef>
              <c:f>Sheet1!$C$1</c:f>
              <c:strCache>
                <c:ptCount val="1"/>
                <c:pt idx="0">
                  <c:v>Military Veterans</c:v>
                </c:pt>
              </c:strCache>
            </c:strRef>
          </c:tx>
          <c:spPr>
            <a:solidFill>
              <a:srgbClr val="993366"/>
            </a:solidFill>
            <a:ln w="12700" cap="flat">
              <a:solidFill>
                <a:srgbClr val="000000"/>
              </a:solidFill>
              <a:prstDash val="solid"/>
              <a:bevel/>
            </a:ln>
            <a:effectLst/>
          </c:spPr>
          <c:invertIfNegative val="0"/>
          <c:cat>
            <c:strRef>
              <c:f>Sheet1!$A$2:$A$4</c:f>
              <c:strCache>
                <c:ptCount val="3"/>
                <c:pt idx="0">
                  <c:v>No treatment</c:v>
                </c:pt>
                <c:pt idx="1">
                  <c:v>Medication only</c:v>
                </c:pt>
                <c:pt idx="2">
                  <c:v>Counselling or therapy only</c:v>
                </c:pt>
              </c:strCache>
            </c:strRef>
          </c:cat>
          <c:val>
            <c:numRef>
              <c:f>Sheet1!$C$2:$C$4</c:f>
              <c:numCache>
                <c:formatCode>General</c:formatCode>
                <c:ptCount val="3"/>
                <c:pt idx="0">
                  <c:v>0.68</c:v>
                </c:pt>
                <c:pt idx="1">
                  <c:v>0.08</c:v>
                </c:pt>
                <c:pt idx="2">
                  <c:v>0.08</c:v>
                </c:pt>
              </c:numCache>
            </c:numRef>
          </c:val>
          <c:extLst xmlns:c16r2="http://schemas.microsoft.com/office/drawing/2015/06/chart">
            <c:ext xmlns:c16="http://schemas.microsoft.com/office/drawing/2014/chart" uri="{C3380CC4-5D6E-409C-BE32-E72D297353CC}">
              <c16:uniqueId val="{00000001-B2BC-4693-8CE5-2A6213E0199C}"/>
            </c:ext>
          </c:extLst>
        </c:ser>
        <c:dLbls>
          <c:showLegendKey val="0"/>
          <c:showVal val="0"/>
          <c:showCatName val="0"/>
          <c:showSerName val="0"/>
          <c:showPercent val="0"/>
          <c:showBubbleSize val="0"/>
        </c:dLbls>
        <c:gapWidth val="150"/>
        <c:axId val="55160192"/>
        <c:axId val="55387264"/>
      </c:barChart>
      <c:catAx>
        <c:axId val="55160192"/>
        <c:scaling>
          <c:orientation val="minMax"/>
        </c:scaling>
        <c:delete val="0"/>
        <c:axPos val="b"/>
        <c:numFmt formatCode="General" sourceLinked="1"/>
        <c:majorTickMark val="out"/>
        <c:minorTickMark val="none"/>
        <c:tickLblPos val="low"/>
        <c:spPr>
          <a:ln w="12700" cap="flat">
            <a:solidFill>
              <a:srgbClr val="808080"/>
            </a:solidFill>
            <a:prstDash val="solid"/>
            <a:bevel/>
          </a:ln>
        </c:spPr>
        <c:txPr>
          <a:bodyPr rot="0"/>
          <a:lstStyle/>
          <a:p>
            <a:pPr lvl="0">
              <a:defRPr sz="1300" b="0" i="0" u="none" strike="noStrike" baseline="0">
                <a:solidFill>
                  <a:srgbClr val="000000"/>
                </a:solidFill>
                <a:effectLst/>
                <a:latin typeface="Arial"/>
              </a:defRPr>
            </a:pPr>
            <a:endParaRPr lang="en-US"/>
          </a:p>
        </c:txPr>
        <c:crossAx val="55387264"/>
        <c:crosses val="autoZero"/>
        <c:auto val="1"/>
        <c:lblAlgn val="ctr"/>
        <c:lblOffset val="100"/>
        <c:noMultiLvlLbl val="1"/>
      </c:catAx>
      <c:valAx>
        <c:axId val="55387264"/>
        <c:scaling>
          <c:orientation val="minMax"/>
        </c:scaling>
        <c:delete val="0"/>
        <c:axPos val="l"/>
        <c:majorGridlines>
          <c:spPr>
            <a:ln w="12700" cap="flat">
              <a:solidFill>
                <a:srgbClr val="000000"/>
              </a:solidFill>
              <a:prstDash val="solid"/>
              <a:bevel/>
            </a:ln>
          </c:spPr>
        </c:majorGridlines>
        <c:numFmt formatCode="0%" sourceLinked="0"/>
        <c:majorTickMark val="out"/>
        <c:minorTickMark val="none"/>
        <c:tickLblPos val="nextTo"/>
        <c:spPr>
          <a:ln w="12700" cap="flat">
            <a:solidFill>
              <a:srgbClr val="808080"/>
            </a:solidFill>
            <a:prstDash val="solid"/>
            <a:bevel/>
          </a:ln>
        </c:spPr>
        <c:txPr>
          <a:bodyPr rot="0"/>
          <a:lstStyle/>
          <a:p>
            <a:pPr lvl="0">
              <a:defRPr sz="1751" b="0" i="0" u="none" strike="noStrike">
                <a:solidFill>
                  <a:srgbClr val="000000"/>
                </a:solidFill>
                <a:effectLst/>
                <a:latin typeface="Arial"/>
              </a:defRPr>
            </a:pPr>
            <a:endParaRPr lang="en-US"/>
          </a:p>
        </c:txPr>
        <c:crossAx val="55160192"/>
        <c:crosses val="autoZero"/>
        <c:crossBetween val="between"/>
        <c:majorUnit val="0.2"/>
        <c:minorUnit val="0.1"/>
      </c:valAx>
      <c:spPr>
        <a:solidFill>
          <a:srgbClr val="C0C0C0"/>
        </a:solidFill>
        <a:ln w="12700" cap="flat">
          <a:solidFill>
            <a:srgbClr val="808080"/>
          </a:solidFill>
          <a:prstDash val="solid"/>
          <a:bevel/>
        </a:ln>
        <a:effectLst/>
      </c:spPr>
    </c:plotArea>
    <c:legend>
      <c:legendPos val="r"/>
      <c:layout>
        <c:manualLayout>
          <c:xMode val="edge"/>
          <c:yMode val="edge"/>
          <c:x val="0.72872899999999996"/>
          <c:y val="0.33552300000000002"/>
          <c:w val="0.27127099999999998"/>
          <c:h val="0.22057599999999999"/>
        </c:manualLayout>
      </c:layout>
      <c:overlay val="1"/>
      <c:spPr>
        <a:solidFill>
          <a:srgbClr val="FFFFFF"/>
        </a:solidFill>
        <a:ln w="12700" cap="flat">
          <a:solidFill>
            <a:srgbClr val="000000"/>
          </a:solidFill>
          <a:prstDash val="solid"/>
          <a:bevel/>
        </a:ln>
        <a:effectLst/>
      </c:spPr>
      <c:txPr>
        <a:bodyPr/>
        <a:lstStyle/>
        <a:p>
          <a:pPr lvl="0">
            <a:defRPr sz="1751" b="0" i="0" u="none" strike="noStrike">
              <a:solidFill>
                <a:srgbClr val="000000"/>
              </a:solidFill>
              <a:effectLst/>
              <a:latin typeface="Arial"/>
            </a:defRPr>
          </a:pPr>
          <a:endParaRPr lang="en-US"/>
        </a:p>
      </c:txPr>
    </c:legend>
    <c:plotVisOnly val="1"/>
    <c:dispBlanksAs val="gap"/>
    <c:showDLblsOverMax val="1"/>
  </c:chart>
  <c:spPr>
    <a:solidFill>
      <a:srgbClr val="FFFFFF"/>
    </a:solidFill>
    <a:ln w="12700" cap="flat">
      <a:solidFill>
        <a:srgbClr val="000000"/>
      </a:solidFill>
      <a:prstDash val="solid"/>
      <a:beve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B4A15D-BFAE-48C6-A757-3EBFC5C91343}"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C036DE24-90FD-498D-97D3-BB0EAB386EAC}">
      <dgm:prSet phldrT="[Text]"/>
      <dgm:spPr/>
      <dgm:t>
        <a:bodyPr/>
        <a:lstStyle/>
        <a:p>
          <a:r>
            <a:rPr lang="en-GB" dirty="0"/>
            <a:t>Mental Health</a:t>
          </a:r>
        </a:p>
      </dgm:t>
    </dgm:pt>
    <dgm:pt modelId="{EBD19668-4E06-4B6D-A16F-5E7D932F6355}" type="parTrans" cxnId="{80D746D9-AC28-4FC8-8FEE-B29662DB4A45}">
      <dgm:prSet/>
      <dgm:spPr/>
      <dgm:t>
        <a:bodyPr/>
        <a:lstStyle/>
        <a:p>
          <a:endParaRPr lang="en-GB"/>
        </a:p>
      </dgm:t>
    </dgm:pt>
    <dgm:pt modelId="{0FDF6B46-E27F-4C00-81A1-A439F90B1E4B}" type="sibTrans" cxnId="{80D746D9-AC28-4FC8-8FEE-B29662DB4A45}">
      <dgm:prSet/>
      <dgm:spPr/>
      <dgm:t>
        <a:bodyPr/>
        <a:lstStyle/>
        <a:p>
          <a:endParaRPr lang="en-GB"/>
        </a:p>
      </dgm:t>
    </dgm:pt>
    <dgm:pt modelId="{5311EC29-3080-486F-8013-A8CC3FDE0C2E}">
      <dgm:prSet phldrT="[Text]"/>
      <dgm:spPr/>
      <dgm:t>
        <a:bodyPr/>
        <a:lstStyle/>
        <a:p>
          <a:r>
            <a:rPr lang="en-GB" dirty="0"/>
            <a:t>Work Related Stress</a:t>
          </a:r>
        </a:p>
      </dgm:t>
    </dgm:pt>
    <dgm:pt modelId="{ABF0D0F0-9406-4FAC-9F9B-ABE963539716}" type="parTrans" cxnId="{D2FA8EB7-0482-4649-A13E-8DDDFA85256C}">
      <dgm:prSet/>
      <dgm:spPr/>
      <dgm:t>
        <a:bodyPr/>
        <a:lstStyle/>
        <a:p>
          <a:endParaRPr lang="en-GB" dirty="0"/>
        </a:p>
      </dgm:t>
    </dgm:pt>
    <dgm:pt modelId="{B775AF78-C7B1-495D-BA3E-E45C4A5AC5CF}" type="sibTrans" cxnId="{D2FA8EB7-0482-4649-A13E-8DDDFA85256C}">
      <dgm:prSet/>
      <dgm:spPr/>
      <dgm:t>
        <a:bodyPr/>
        <a:lstStyle/>
        <a:p>
          <a:endParaRPr lang="en-GB"/>
        </a:p>
      </dgm:t>
    </dgm:pt>
    <dgm:pt modelId="{5848476F-99C6-4E73-8237-93DC7D75B02F}">
      <dgm:prSet phldrT="[Text]"/>
      <dgm:spPr/>
      <dgm:t>
        <a:bodyPr/>
        <a:lstStyle/>
        <a:p>
          <a:r>
            <a:rPr lang="en-GB" dirty="0"/>
            <a:t>Home Related Stress</a:t>
          </a:r>
        </a:p>
      </dgm:t>
    </dgm:pt>
    <dgm:pt modelId="{579F7F70-2C80-40C5-8D28-20F7B5DEF4C9}" type="parTrans" cxnId="{E6C9B622-52EE-463E-A3CC-C581797801AA}">
      <dgm:prSet/>
      <dgm:spPr/>
      <dgm:t>
        <a:bodyPr/>
        <a:lstStyle/>
        <a:p>
          <a:endParaRPr lang="en-GB" dirty="0"/>
        </a:p>
      </dgm:t>
    </dgm:pt>
    <dgm:pt modelId="{0D22B35A-A307-4FF3-972E-CC82C7B5549D}" type="sibTrans" cxnId="{E6C9B622-52EE-463E-A3CC-C581797801AA}">
      <dgm:prSet/>
      <dgm:spPr/>
      <dgm:t>
        <a:bodyPr/>
        <a:lstStyle/>
        <a:p>
          <a:endParaRPr lang="en-GB"/>
        </a:p>
      </dgm:t>
    </dgm:pt>
    <dgm:pt modelId="{A3BDF0D1-D326-47A2-AEF5-E8CF8D2C2C7C}">
      <dgm:prSet phldrT="[Text]"/>
      <dgm:spPr/>
      <dgm:t>
        <a:bodyPr/>
        <a:lstStyle/>
        <a:p>
          <a:r>
            <a:rPr lang="en-GB" dirty="0"/>
            <a:t>Ability to Function</a:t>
          </a:r>
        </a:p>
      </dgm:t>
    </dgm:pt>
    <dgm:pt modelId="{19689FBA-925D-4502-8431-5AF7FD2A7D20}" type="parTrans" cxnId="{52E7D7F5-30AD-4F00-80BF-90CDB8B8D22B}">
      <dgm:prSet/>
      <dgm:spPr/>
      <dgm:t>
        <a:bodyPr/>
        <a:lstStyle/>
        <a:p>
          <a:endParaRPr lang="en-GB" dirty="0"/>
        </a:p>
      </dgm:t>
    </dgm:pt>
    <dgm:pt modelId="{689EA4BA-DF76-48AB-BA0E-EBBEACCAD4C4}" type="sibTrans" cxnId="{52E7D7F5-30AD-4F00-80BF-90CDB8B8D22B}">
      <dgm:prSet/>
      <dgm:spPr/>
      <dgm:t>
        <a:bodyPr/>
        <a:lstStyle/>
        <a:p>
          <a:endParaRPr lang="en-GB"/>
        </a:p>
      </dgm:t>
    </dgm:pt>
    <dgm:pt modelId="{5190CEAB-9E52-4B11-AF3E-FDBFEF286213}">
      <dgm:prSet phldrT="[Text]"/>
      <dgm:spPr/>
      <dgm:t>
        <a:bodyPr/>
        <a:lstStyle/>
        <a:p>
          <a:r>
            <a:rPr lang="en-GB" dirty="0"/>
            <a:t>Trauma Related Stress</a:t>
          </a:r>
        </a:p>
      </dgm:t>
    </dgm:pt>
    <dgm:pt modelId="{963750A5-D715-4F0C-BD9A-2770778524B3}" type="parTrans" cxnId="{5CD01435-ED60-44A3-B63E-EEDCDF66C5BB}">
      <dgm:prSet/>
      <dgm:spPr/>
      <dgm:t>
        <a:bodyPr/>
        <a:lstStyle/>
        <a:p>
          <a:endParaRPr lang="en-GB" dirty="0"/>
        </a:p>
      </dgm:t>
    </dgm:pt>
    <dgm:pt modelId="{7E989D78-5094-4C5E-AB0B-80AFE6EF26D5}" type="sibTrans" cxnId="{5CD01435-ED60-44A3-B63E-EEDCDF66C5BB}">
      <dgm:prSet/>
      <dgm:spPr/>
      <dgm:t>
        <a:bodyPr/>
        <a:lstStyle/>
        <a:p>
          <a:endParaRPr lang="en-GB"/>
        </a:p>
      </dgm:t>
    </dgm:pt>
    <dgm:pt modelId="{A375AF7E-0239-4883-8C2A-9ED68CB6C1F3}" type="pres">
      <dgm:prSet presAssocID="{46B4A15D-BFAE-48C6-A757-3EBFC5C91343}" presName="Name0" presStyleCnt="0">
        <dgm:presLayoutVars>
          <dgm:chMax val="1"/>
          <dgm:dir/>
          <dgm:animLvl val="ctr"/>
          <dgm:resizeHandles val="exact"/>
        </dgm:presLayoutVars>
      </dgm:prSet>
      <dgm:spPr/>
      <dgm:t>
        <a:bodyPr/>
        <a:lstStyle/>
        <a:p>
          <a:endParaRPr lang="en-GB"/>
        </a:p>
      </dgm:t>
    </dgm:pt>
    <dgm:pt modelId="{DF0156B6-62A2-496A-92F7-3408FADBC884}" type="pres">
      <dgm:prSet presAssocID="{C036DE24-90FD-498D-97D3-BB0EAB386EAC}" presName="centerShape" presStyleLbl="node0" presStyleIdx="0" presStyleCnt="1"/>
      <dgm:spPr/>
      <dgm:t>
        <a:bodyPr/>
        <a:lstStyle/>
        <a:p>
          <a:endParaRPr lang="en-GB"/>
        </a:p>
      </dgm:t>
    </dgm:pt>
    <dgm:pt modelId="{53359E25-EE11-4803-80EE-BBA17914C6DE}" type="pres">
      <dgm:prSet presAssocID="{ABF0D0F0-9406-4FAC-9F9B-ABE963539716}" presName="parTrans" presStyleLbl="sibTrans2D1" presStyleIdx="0" presStyleCnt="4"/>
      <dgm:spPr>
        <a:prstGeom prst="leftArrow">
          <a:avLst/>
        </a:prstGeom>
      </dgm:spPr>
      <dgm:t>
        <a:bodyPr/>
        <a:lstStyle/>
        <a:p>
          <a:endParaRPr lang="en-GB"/>
        </a:p>
      </dgm:t>
    </dgm:pt>
    <dgm:pt modelId="{C393C5CA-BB33-44C6-B4BD-26235ED63C1A}" type="pres">
      <dgm:prSet presAssocID="{ABF0D0F0-9406-4FAC-9F9B-ABE963539716}" presName="connectorText" presStyleLbl="sibTrans2D1" presStyleIdx="0" presStyleCnt="4"/>
      <dgm:spPr/>
      <dgm:t>
        <a:bodyPr/>
        <a:lstStyle/>
        <a:p>
          <a:endParaRPr lang="en-GB"/>
        </a:p>
      </dgm:t>
    </dgm:pt>
    <dgm:pt modelId="{F61892AD-BE1A-467B-BD07-93173446BFB4}" type="pres">
      <dgm:prSet presAssocID="{5311EC29-3080-486F-8013-A8CC3FDE0C2E}" presName="node" presStyleLbl="node1" presStyleIdx="0" presStyleCnt="4">
        <dgm:presLayoutVars>
          <dgm:bulletEnabled val="1"/>
        </dgm:presLayoutVars>
      </dgm:prSet>
      <dgm:spPr/>
      <dgm:t>
        <a:bodyPr/>
        <a:lstStyle/>
        <a:p>
          <a:endParaRPr lang="en-GB"/>
        </a:p>
      </dgm:t>
    </dgm:pt>
    <dgm:pt modelId="{802BC959-74A1-4B15-B374-1228FB336352}" type="pres">
      <dgm:prSet presAssocID="{579F7F70-2C80-40C5-8D28-20F7B5DEF4C9}" presName="parTrans" presStyleLbl="sibTrans2D1" presStyleIdx="1" presStyleCnt="4"/>
      <dgm:spPr>
        <a:prstGeom prst="leftArrow">
          <a:avLst/>
        </a:prstGeom>
      </dgm:spPr>
      <dgm:t>
        <a:bodyPr/>
        <a:lstStyle/>
        <a:p>
          <a:endParaRPr lang="en-GB"/>
        </a:p>
      </dgm:t>
    </dgm:pt>
    <dgm:pt modelId="{C33A5034-70A6-42F5-A14D-BABA10E34A50}" type="pres">
      <dgm:prSet presAssocID="{579F7F70-2C80-40C5-8D28-20F7B5DEF4C9}" presName="connectorText" presStyleLbl="sibTrans2D1" presStyleIdx="1" presStyleCnt="4"/>
      <dgm:spPr/>
      <dgm:t>
        <a:bodyPr/>
        <a:lstStyle/>
        <a:p>
          <a:endParaRPr lang="en-GB"/>
        </a:p>
      </dgm:t>
    </dgm:pt>
    <dgm:pt modelId="{2438F487-FB71-444F-BA77-DD909B8DE86E}" type="pres">
      <dgm:prSet presAssocID="{5848476F-99C6-4E73-8237-93DC7D75B02F}" presName="node" presStyleLbl="node1" presStyleIdx="1" presStyleCnt="4">
        <dgm:presLayoutVars>
          <dgm:bulletEnabled val="1"/>
        </dgm:presLayoutVars>
      </dgm:prSet>
      <dgm:spPr/>
      <dgm:t>
        <a:bodyPr/>
        <a:lstStyle/>
        <a:p>
          <a:endParaRPr lang="en-GB"/>
        </a:p>
      </dgm:t>
    </dgm:pt>
    <dgm:pt modelId="{8A5CBFAD-B25E-461F-A3B5-33B973B1CA56}" type="pres">
      <dgm:prSet presAssocID="{19689FBA-925D-4502-8431-5AF7FD2A7D20}" presName="parTrans" presStyleLbl="sibTrans2D1" presStyleIdx="2" presStyleCnt="4"/>
      <dgm:spPr/>
      <dgm:t>
        <a:bodyPr/>
        <a:lstStyle/>
        <a:p>
          <a:endParaRPr lang="en-GB"/>
        </a:p>
      </dgm:t>
    </dgm:pt>
    <dgm:pt modelId="{FBEB35A7-28A8-4C73-86A0-4D7FCCEAA7B1}" type="pres">
      <dgm:prSet presAssocID="{19689FBA-925D-4502-8431-5AF7FD2A7D20}" presName="connectorText" presStyleLbl="sibTrans2D1" presStyleIdx="2" presStyleCnt="4"/>
      <dgm:spPr/>
      <dgm:t>
        <a:bodyPr/>
        <a:lstStyle/>
        <a:p>
          <a:endParaRPr lang="en-GB"/>
        </a:p>
      </dgm:t>
    </dgm:pt>
    <dgm:pt modelId="{B8F79DA3-B577-47EE-98AD-58E4D47CC4E2}" type="pres">
      <dgm:prSet presAssocID="{A3BDF0D1-D326-47A2-AEF5-E8CF8D2C2C7C}" presName="node" presStyleLbl="node1" presStyleIdx="2" presStyleCnt="4">
        <dgm:presLayoutVars>
          <dgm:bulletEnabled val="1"/>
        </dgm:presLayoutVars>
      </dgm:prSet>
      <dgm:spPr/>
      <dgm:t>
        <a:bodyPr/>
        <a:lstStyle/>
        <a:p>
          <a:endParaRPr lang="en-GB"/>
        </a:p>
      </dgm:t>
    </dgm:pt>
    <dgm:pt modelId="{170BA186-A578-44B5-871D-11666D8B66CD}" type="pres">
      <dgm:prSet presAssocID="{963750A5-D715-4F0C-BD9A-2770778524B3}" presName="parTrans" presStyleLbl="sibTrans2D1" presStyleIdx="3" presStyleCnt="4"/>
      <dgm:spPr>
        <a:prstGeom prst="leftArrow">
          <a:avLst/>
        </a:prstGeom>
      </dgm:spPr>
      <dgm:t>
        <a:bodyPr/>
        <a:lstStyle/>
        <a:p>
          <a:endParaRPr lang="en-GB"/>
        </a:p>
      </dgm:t>
    </dgm:pt>
    <dgm:pt modelId="{9A182DBF-8973-4390-B8A7-4D46D369419E}" type="pres">
      <dgm:prSet presAssocID="{963750A5-D715-4F0C-BD9A-2770778524B3}" presName="connectorText" presStyleLbl="sibTrans2D1" presStyleIdx="3" presStyleCnt="4"/>
      <dgm:spPr/>
      <dgm:t>
        <a:bodyPr/>
        <a:lstStyle/>
        <a:p>
          <a:endParaRPr lang="en-GB"/>
        </a:p>
      </dgm:t>
    </dgm:pt>
    <dgm:pt modelId="{C2EE8B22-8395-4339-96C2-3601F1259BD0}" type="pres">
      <dgm:prSet presAssocID="{5190CEAB-9E52-4B11-AF3E-FDBFEF286213}" presName="node" presStyleLbl="node1" presStyleIdx="3" presStyleCnt="4">
        <dgm:presLayoutVars>
          <dgm:bulletEnabled val="1"/>
        </dgm:presLayoutVars>
      </dgm:prSet>
      <dgm:spPr/>
      <dgm:t>
        <a:bodyPr/>
        <a:lstStyle/>
        <a:p>
          <a:endParaRPr lang="en-GB"/>
        </a:p>
      </dgm:t>
    </dgm:pt>
  </dgm:ptLst>
  <dgm:cxnLst>
    <dgm:cxn modelId="{913FF72B-EA6B-4594-AD8D-1F85A0F82BA3}" type="presOf" srcId="{19689FBA-925D-4502-8431-5AF7FD2A7D20}" destId="{FBEB35A7-28A8-4C73-86A0-4D7FCCEAA7B1}" srcOrd="1" destOrd="0" presId="urn:microsoft.com/office/officeart/2005/8/layout/radial5"/>
    <dgm:cxn modelId="{D50DB68D-F823-43A0-88B9-FD1EC5C13183}" type="presOf" srcId="{A3BDF0D1-D326-47A2-AEF5-E8CF8D2C2C7C}" destId="{B8F79DA3-B577-47EE-98AD-58E4D47CC4E2}" srcOrd="0" destOrd="0" presId="urn:microsoft.com/office/officeart/2005/8/layout/radial5"/>
    <dgm:cxn modelId="{88A7F33D-1F2C-4A43-8A4D-C1D9169E9D00}" type="presOf" srcId="{ABF0D0F0-9406-4FAC-9F9B-ABE963539716}" destId="{C393C5CA-BB33-44C6-B4BD-26235ED63C1A}" srcOrd="1" destOrd="0" presId="urn:microsoft.com/office/officeart/2005/8/layout/radial5"/>
    <dgm:cxn modelId="{4A6AE59F-886B-462D-9099-ED2B083A175E}" type="presOf" srcId="{5190CEAB-9E52-4B11-AF3E-FDBFEF286213}" destId="{C2EE8B22-8395-4339-96C2-3601F1259BD0}" srcOrd="0" destOrd="0" presId="urn:microsoft.com/office/officeart/2005/8/layout/radial5"/>
    <dgm:cxn modelId="{80D746D9-AC28-4FC8-8FEE-B29662DB4A45}" srcId="{46B4A15D-BFAE-48C6-A757-3EBFC5C91343}" destId="{C036DE24-90FD-498D-97D3-BB0EAB386EAC}" srcOrd="0" destOrd="0" parTransId="{EBD19668-4E06-4B6D-A16F-5E7D932F6355}" sibTransId="{0FDF6B46-E27F-4C00-81A1-A439F90B1E4B}"/>
    <dgm:cxn modelId="{45AFA9B4-191A-41EB-8041-04218521F62B}" type="presOf" srcId="{ABF0D0F0-9406-4FAC-9F9B-ABE963539716}" destId="{53359E25-EE11-4803-80EE-BBA17914C6DE}" srcOrd="0" destOrd="0" presId="urn:microsoft.com/office/officeart/2005/8/layout/radial5"/>
    <dgm:cxn modelId="{7983EDAE-5C3D-41E4-9BCE-745CFD50642A}" type="presOf" srcId="{46B4A15D-BFAE-48C6-A757-3EBFC5C91343}" destId="{A375AF7E-0239-4883-8C2A-9ED68CB6C1F3}" srcOrd="0" destOrd="0" presId="urn:microsoft.com/office/officeart/2005/8/layout/radial5"/>
    <dgm:cxn modelId="{942878F0-6D49-4DA9-ADFF-3ECC47FF3D15}" type="presOf" srcId="{19689FBA-925D-4502-8431-5AF7FD2A7D20}" destId="{8A5CBFAD-B25E-461F-A3B5-33B973B1CA56}" srcOrd="0" destOrd="0" presId="urn:microsoft.com/office/officeart/2005/8/layout/radial5"/>
    <dgm:cxn modelId="{697DE807-EA23-4B4E-86A5-5F101C1BF110}" type="presOf" srcId="{C036DE24-90FD-498D-97D3-BB0EAB386EAC}" destId="{DF0156B6-62A2-496A-92F7-3408FADBC884}" srcOrd="0" destOrd="0" presId="urn:microsoft.com/office/officeart/2005/8/layout/radial5"/>
    <dgm:cxn modelId="{F8A7D735-EAE6-4BF6-B9FE-3F9EC94E1CCF}" type="presOf" srcId="{579F7F70-2C80-40C5-8D28-20F7B5DEF4C9}" destId="{802BC959-74A1-4B15-B374-1228FB336352}" srcOrd="0" destOrd="0" presId="urn:microsoft.com/office/officeart/2005/8/layout/radial5"/>
    <dgm:cxn modelId="{66DAC9F6-EC7A-46F7-8334-C3A0737F3CC3}" type="presOf" srcId="{5311EC29-3080-486F-8013-A8CC3FDE0C2E}" destId="{F61892AD-BE1A-467B-BD07-93173446BFB4}" srcOrd="0" destOrd="0" presId="urn:microsoft.com/office/officeart/2005/8/layout/radial5"/>
    <dgm:cxn modelId="{BB2FF72F-F02D-47E7-8A64-FF83937C3D5C}" type="presOf" srcId="{579F7F70-2C80-40C5-8D28-20F7B5DEF4C9}" destId="{C33A5034-70A6-42F5-A14D-BABA10E34A50}" srcOrd="1" destOrd="0" presId="urn:microsoft.com/office/officeart/2005/8/layout/radial5"/>
    <dgm:cxn modelId="{5CD01435-ED60-44A3-B63E-EEDCDF66C5BB}" srcId="{C036DE24-90FD-498D-97D3-BB0EAB386EAC}" destId="{5190CEAB-9E52-4B11-AF3E-FDBFEF286213}" srcOrd="3" destOrd="0" parTransId="{963750A5-D715-4F0C-BD9A-2770778524B3}" sibTransId="{7E989D78-5094-4C5E-AB0B-80AFE6EF26D5}"/>
    <dgm:cxn modelId="{D2FA8EB7-0482-4649-A13E-8DDDFA85256C}" srcId="{C036DE24-90FD-498D-97D3-BB0EAB386EAC}" destId="{5311EC29-3080-486F-8013-A8CC3FDE0C2E}" srcOrd="0" destOrd="0" parTransId="{ABF0D0F0-9406-4FAC-9F9B-ABE963539716}" sibTransId="{B775AF78-C7B1-495D-BA3E-E45C4A5AC5CF}"/>
    <dgm:cxn modelId="{000F6949-ED16-46D2-B042-EB65F093C2FD}" type="presOf" srcId="{963750A5-D715-4F0C-BD9A-2770778524B3}" destId="{170BA186-A578-44B5-871D-11666D8B66CD}" srcOrd="0" destOrd="0" presId="urn:microsoft.com/office/officeart/2005/8/layout/radial5"/>
    <dgm:cxn modelId="{52E7D7F5-30AD-4F00-80BF-90CDB8B8D22B}" srcId="{C036DE24-90FD-498D-97D3-BB0EAB386EAC}" destId="{A3BDF0D1-D326-47A2-AEF5-E8CF8D2C2C7C}" srcOrd="2" destOrd="0" parTransId="{19689FBA-925D-4502-8431-5AF7FD2A7D20}" sibTransId="{689EA4BA-DF76-48AB-BA0E-EBBEACCAD4C4}"/>
    <dgm:cxn modelId="{F4A64864-18FE-4CB3-918F-380488FFD7D0}" type="presOf" srcId="{963750A5-D715-4F0C-BD9A-2770778524B3}" destId="{9A182DBF-8973-4390-B8A7-4D46D369419E}" srcOrd="1" destOrd="0" presId="urn:microsoft.com/office/officeart/2005/8/layout/radial5"/>
    <dgm:cxn modelId="{E6C9B622-52EE-463E-A3CC-C581797801AA}" srcId="{C036DE24-90FD-498D-97D3-BB0EAB386EAC}" destId="{5848476F-99C6-4E73-8237-93DC7D75B02F}" srcOrd="1" destOrd="0" parTransId="{579F7F70-2C80-40C5-8D28-20F7B5DEF4C9}" sibTransId="{0D22B35A-A307-4FF3-972E-CC82C7B5549D}"/>
    <dgm:cxn modelId="{A998E072-6EFB-4440-8C70-EB9E0499459A}" type="presOf" srcId="{5848476F-99C6-4E73-8237-93DC7D75B02F}" destId="{2438F487-FB71-444F-BA77-DD909B8DE86E}" srcOrd="0" destOrd="0" presId="urn:microsoft.com/office/officeart/2005/8/layout/radial5"/>
    <dgm:cxn modelId="{4FE9CB0A-2C1A-431B-B061-21478CE9AB4D}" type="presParOf" srcId="{A375AF7E-0239-4883-8C2A-9ED68CB6C1F3}" destId="{DF0156B6-62A2-496A-92F7-3408FADBC884}" srcOrd="0" destOrd="0" presId="urn:microsoft.com/office/officeart/2005/8/layout/radial5"/>
    <dgm:cxn modelId="{4618395F-4CAD-4230-A3DD-F1F8A25F0D62}" type="presParOf" srcId="{A375AF7E-0239-4883-8C2A-9ED68CB6C1F3}" destId="{53359E25-EE11-4803-80EE-BBA17914C6DE}" srcOrd="1" destOrd="0" presId="urn:microsoft.com/office/officeart/2005/8/layout/radial5"/>
    <dgm:cxn modelId="{D9297362-2670-4A94-8DB0-6F6E14CBB140}" type="presParOf" srcId="{53359E25-EE11-4803-80EE-BBA17914C6DE}" destId="{C393C5CA-BB33-44C6-B4BD-26235ED63C1A}" srcOrd="0" destOrd="0" presId="urn:microsoft.com/office/officeart/2005/8/layout/radial5"/>
    <dgm:cxn modelId="{C30B3629-3B77-4953-86E2-F960F05B3724}" type="presParOf" srcId="{A375AF7E-0239-4883-8C2A-9ED68CB6C1F3}" destId="{F61892AD-BE1A-467B-BD07-93173446BFB4}" srcOrd="2" destOrd="0" presId="urn:microsoft.com/office/officeart/2005/8/layout/radial5"/>
    <dgm:cxn modelId="{B6C72F48-B21D-4D75-BE41-8BB989D415A8}" type="presParOf" srcId="{A375AF7E-0239-4883-8C2A-9ED68CB6C1F3}" destId="{802BC959-74A1-4B15-B374-1228FB336352}" srcOrd="3" destOrd="0" presId="urn:microsoft.com/office/officeart/2005/8/layout/radial5"/>
    <dgm:cxn modelId="{5FD3575B-E35A-4CA0-BE42-D09FB18A4319}" type="presParOf" srcId="{802BC959-74A1-4B15-B374-1228FB336352}" destId="{C33A5034-70A6-42F5-A14D-BABA10E34A50}" srcOrd="0" destOrd="0" presId="urn:microsoft.com/office/officeart/2005/8/layout/radial5"/>
    <dgm:cxn modelId="{B7AD68CF-0D82-4A76-B4CC-0E5209E97873}" type="presParOf" srcId="{A375AF7E-0239-4883-8C2A-9ED68CB6C1F3}" destId="{2438F487-FB71-444F-BA77-DD909B8DE86E}" srcOrd="4" destOrd="0" presId="urn:microsoft.com/office/officeart/2005/8/layout/radial5"/>
    <dgm:cxn modelId="{45C5CEC0-643D-4DC4-AC6E-EAD6EED18E7E}" type="presParOf" srcId="{A375AF7E-0239-4883-8C2A-9ED68CB6C1F3}" destId="{8A5CBFAD-B25E-461F-A3B5-33B973B1CA56}" srcOrd="5" destOrd="0" presId="urn:microsoft.com/office/officeart/2005/8/layout/radial5"/>
    <dgm:cxn modelId="{74174CAB-C951-49F3-8A72-9114944AC51D}" type="presParOf" srcId="{8A5CBFAD-B25E-461F-A3B5-33B973B1CA56}" destId="{FBEB35A7-28A8-4C73-86A0-4D7FCCEAA7B1}" srcOrd="0" destOrd="0" presId="urn:microsoft.com/office/officeart/2005/8/layout/radial5"/>
    <dgm:cxn modelId="{055704F1-FB58-49C5-813D-2DC11DE7438C}" type="presParOf" srcId="{A375AF7E-0239-4883-8C2A-9ED68CB6C1F3}" destId="{B8F79DA3-B577-47EE-98AD-58E4D47CC4E2}" srcOrd="6" destOrd="0" presId="urn:microsoft.com/office/officeart/2005/8/layout/radial5"/>
    <dgm:cxn modelId="{91B4AB22-8982-40B0-AED6-4A844E66471C}" type="presParOf" srcId="{A375AF7E-0239-4883-8C2A-9ED68CB6C1F3}" destId="{170BA186-A578-44B5-871D-11666D8B66CD}" srcOrd="7" destOrd="0" presId="urn:microsoft.com/office/officeart/2005/8/layout/radial5"/>
    <dgm:cxn modelId="{9B216081-7B39-4E0C-ABC6-53E81683049D}" type="presParOf" srcId="{170BA186-A578-44B5-871D-11666D8B66CD}" destId="{9A182DBF-8973-4390-B8A7-4D46D369419E}" srcOrd="0" destOrd="0" presId="urn:microsoft.com/office/officeart/2005/8/layout/radial5"/>
    <dgm:cxn modelId="{6D2A5F2B-E6CF-4E62-8D5B-8115ACB4D51A}" type="presParOf" srcId="{A375AF7E-0239-4883-8C2A-9ED68CB6C1F3}" destId="{C2EE8B22-8395-4339-96C2-3601F1259BD0}"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GB"/>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68D37F8C-DB70-4D5B-9808-3A25FE0C28A5}" type="datetime1">
              <a:rPr lang="en-GB" altLang="en-US"/>
              <a:pPr>
                <a:defRPr/>
              </a:pPr>
              <a:t>27/09/2017</a:t>
            </a:fld>
            <a:endParaRPr lang="en-GB"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GB"/>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F1ED0AEA-DEBB-4AEE-9B51-05ACECA18CE4}" type="slidenum">
              <a:rPr lang="en-GB" altLang="en-US"/>
              <a:pPr/>
              <a:t>‹#›</a:t>
            </a:fld>
            <a:endParaRPr lang="en-GB" altLang="en-US"/>
          </a:p>
        </p:txBody>
      </p:sp>
    </p:spTree>
    <p:extLst>
      <p:ext uri="{BB962C8B-B14F-4D97-AF65-F5344CB8AC3E}">
        <p14:creationId xmlns:p14="http://schemas.microsoft.com/office/powerpoint/2010/main" val="2141125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ED0AEA-DEBB-4AEE-9B51-05ACECA18CE4}" type="slidenum">
              <a:rPr lang="en-GB" altLang="en-US" smtClean="0"/>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fld id="{A058ED35-DCAE-456C-B3FB-D428121D50AF}" type="slidenum">
              <a:rPr kumimoji="0" lang="en-GB" altLang="en-US" sz="1200" b="0" i="0" u="none" strike="noStrike" kern="0" cap="none" spc="0" normalizeH="0" baseline="0" noProof="0" smtClean="0">
                <a:ln>
                  <a:noFill/>
                </a:ln>
                <a:solidFill>
                  <a:srgbClr val="000000"/>
                </a:solidFill>
                <a:effectLst/>
                <a:uLnTx/>
                <a:uFillTx/>
                <a:latin typeface="Arial" pitchFamily="34" charset="0"/>
                <a:cs typeface="Calibri"/>
                <a:sym typeface="Calibri"/>
              </a:rPr>
              <a:pPr marL="0" marR="0" lvl="0" indent="0" defTabSz="457200" eaLnBrk="1" fontAlgn="auto" latinLnBrk="0" hangingPunct="1">
                <a:lnSpc>
                  <a:spcPct val="100000"/>
                </a:lnSpc>
                <a:spcBef>
                  <a:spcPct val="0"/>
                </a:spcBef>
                <a:spcAft>
                  <a:spcPts val="0"/>
                </a:spcAft>
                <a:buClrTx/>
                <a:buSzTx/>
                <a:buFontTx/>
                <a:buNone/>
                <a:tabLst/>
                <a:defRPr/>
              </a:pPr>
              <a:t>34</a:t>
            </a:fld>
            <a:endParaRPr kumimoji="0" lang="en-GB" altLang="en-US" sz="1200" b="0" i="0" u="none" strike="noStrike" kern="0" cap="none" spc="0" normalizeH="0" baseline="0" noProof="0">
              <a:ln>
                <a:noFill/>
              </a:ln>
              <a:solidFill>
                <a:srgbClr val="000000"/>
              </a:solidFill>
              <a:effectLst/>
              <a:uLnTx/>
              <a:uFillTx/>
              <a:latin typeface="Arial" pitchFamily="34" charset="0"/>
              <a:cs typeface="Calibri"/>
              <a:sym typeface="Calibri"/>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250278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prstGeom prst="rect">
            <a:avLst/>
          </a:prstGeom>
        </p:spPr>
        <p:txBody>
          <a:bodyPr/>
          <a:lstStyle/>
          <a:p>
            <a:pPr lvl="0"/>
            <a:endParaRPr/>
          </a:p>
        </p:txBody>
      </p:sp>
      <p:sp>
        <p:nvSpPr>
          <p:cNvPr id="341" name="Shape 341"/>
          <p:cNvSpPr>
            <a:spLocks noGrp="1"/>
          </p:cNvSpPr>
          <p:nvPr>
            <p:ph type="body" sz="quarter" idx="1"/>
          </p:nvPr>
        </p:nvSpPr>
        <p:spPr>
          <a:prstGeom prst="rect">
            <a:avLst/>
          </a:prstGeom>
        </p:spPr>
        <p:txBody>
          <a:bodyPr/>
          <a:lstStyle>
            <a:lvl1pPr defTabSz="914400">
              <a:lnSpc>
                <a:spcPct val="100000"/>
              </a:lnSpc>
              <a:spcBef>
                <a:spcPts val="400"/>
              </a:spcBef>
              <a:defRPr sz="1200">
                <a:latin typeface="Calibri"/>
                <a:ea typeface="Calibri"/>
                <a:cs typeface="Calibri"/>
                <a:sym typeface="Calibri"/>
              </a:defRPr>
            </a:lvl1pPr>
          </a:lstStyle>
          <a:p>
            <a:pPr lvl="0">
              <a:defRPr sz="1800"/>
            </a:pPr>
            <a:r>
              <a:rPr sz="1200"/>
              <a:t>Adapted from USMC COSC stress continuum</a:t>
            </a:r>
          </a:p>
        </p:txBody>
      </p:sp>
    </p:spTree>
    <p:extLst>
      <p:ext uri="{BB962C8B-B14F-4D97-AF65-F5344CB8AC3E}">
        <p14:creationId xmlns:p14="http://schemas.microsoft.com/office/powerpoint/2010/main" val="393213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 hope to cover the following areas today,</a:t>
            </a:r>
            <a:r>
              <a:rPr lang="en-GB" baseline="0" dirty="0"/>
              <a:t> and I encourage interaction throughout.  Whilst the aim today is to identify some of the common presentations you are likely to manage during your work as a volunteer???  I am keen to learn from your past experiences and highlight any of the concerns or indeed lessons you have identified previously.</a:t>
            </a:r>
            <a:endParaRPr lang="en-GB" dirty="0"/>
          </a:p>
        </p:txBody>
      </p:sp>
      <p:sp>
        <p:nvSpPr>
          <p:cNvPr id="4" name="Slide Number Placeholder 3"/>
          <p:cNvSpPr>
            <a:spLocks noGrp="1"/>
          </p:cNvSpPr>
          <p:nvPr>
            <p:ph type="sldNum" sz="quarter" idx="10"/>
          </p:nvPr>
        </p:nvSpPr>
        <p:spPr/>
        <p:txBody>
          <a:bodyPr/>
          <a:lstStyle/>
          <a:p>
            <a:fld id="{F1ED0AEA-DEBB-4AEE-9B51-05ACECA18CE4}" type="slidenum">
              <a:rPr lang="en-GB" altLang="en-US" smtClean="0"/>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is really highlighting</a:t>
            </a:r>
            <a:r>
              <a:rPr lang="en-GB" baseline="0" dirty="0"/>
              <a:t> the amount of different factors that impact on a persons mental health.  Negative experiences do not directly correlate to poor mental health, but are to be considered when looking at </a:t>
            </a:r>
            <a:r>
              <a:rPr lang="en-GB" baseline="0" dirty="0" err="1"/>
              <a:t>vunerability</a:t>
            </a:r>
            <a:r>
              <a:rPr lang="en-GB" baseline="0" dirty="0"/>
              <a:t> factors and existing pressures that may be impacting on a persons mental health.</a:t>
            </a:r>
            <a:endParaRPr lang="en-GB" dirty="0"/>
          </a:p>
        </p:txBody>
      </p:sp>
      <p:sp>
        <p:nvSpPr>
          <p:cNvPr id="4" name="Slide Number Placeholder 3"/>
          <p:cNvSpPr>
            <a:spLocks noGrp="1"/>
          </p:cNvSpPr>
          <p:nvPr>
            <p:ph type="sldNum" sz="quarter" idx="10"/>
          </p:nvPr>
        </p:nvSpPr>
        <p:spPr/>
        <p:txBody>
          <a:bodyPr/>
          <a:lstStyle/>
          <a:p>
            <a:fld id="{F1ED0AEA-DEBB-4AEE-9B51-05ACECA18CE4}" type="slidenum">
              <a:rPr lang="en-GB" altLang="en-US" smtClean="0"/>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ED0AEA-DEBB-4AEE-9B51-05ACECA18CE4}" type="slidenum">
              <a:rPr lang="en-GB" altLang="en-US" smtClean="0"/>
              <a:pPr/>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Trying to achieve a healthy work life balance is more</a:t>
            </a:r>
            <a:r>
              <a:rPr lang="en-GB" baseline="0" dirty="0"/>
              <a:t> challenging than it looks.  </a:t>
            </a:r>
            <a:endParaRPr lang="en-GB" dirty="0"/>
          </a:p>
        </p:txBody>
      </p:sp>
      <p:sp>
        <p:nvSpPr>
          <p:cNvPr id="4" name="Slide Number Placeholder 3"/>
          <p:cNvSpPr>
            <a:spLocks noGrp="1"/>
          </p:cNvSpPr>
          <p:nvPr>
            <p:ph type="sldNum" sz="quarter" idx="10"/>
          </p:nvPr>
        </p:nvSpPr>
        <p:spPr/>
        <p:txBody>
          <a:bodyPr/>
          <a:lstStyle/>
          <a:p>
            <a:fld id="{F1ED0AEA-DEBB-4AEE-9B51-05ACECA18CE4}" type="slidenum">
              <a:rPr lang="en-GB" altLang="en-US" smtClean="0"/>
              <a:pPr/>
              <a:t>5</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a:t>
            </a:r>
            <a:r>
              <a:rPr lang="en-GB" baseline="0" dirty="0"/>
              <a:t> am sure most of you would have seen this type of graph before.  Its a bell curve depicting the relation between levels of stress and its duration and the impact on performance.  As you can see stress is an important factor in performance.  If we had no stress then you are either asleep, dead or in one of my presentations.  The key is that stress is a healthy norm, that aids performance.  However if someone is exposed to high levels of stress over a prolonged period of time fatigue will set in and will eventually lead to increased levels of sickness and burnout.  This is when a persons perceived resources have become overwhelmed.  A this point mental illness is highly likely without an intervention.</a:t>
            </a:r>
            <a:endParaRPr lang="en-GB" dirty="0"/>
          </a:p>
        </p:txBody>
      </p:sp>
      <p:sp>
        <p:nvSpPr>
          <p:cNvPr id="4" name="Slide Number Placeholder 3"/>
          <p:cNvSpPr>
            <a:spLocks noGrp="1"/>
          </p:cNvSpPr>
          <p:nvPr>
            <p:ph type="sldNum" sz="quarter" idx="10"/>
          </p:nvPr>
        </p:nvSpPr>
        <p:spPr/>
        <p:txBody>
          <a:bodyPr/>
          <a:lstStyle/>
          <a:p>
            <a:fld id="{F1ED0AEA-DEBB-4AEE-9B51-05ACECA18CE4}" type="slidenum">
              <a:rPr lang="en-GB" altLang="en-US" smtClean="0"/>
              <a:pPr/>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1ED0AEA-DEBB-4AEE-9B51-05ACECA18CE4}" type="slidenum">
              <a:rPr lang="en-GB" altLang="en-US" smtClean="0"/>
              <a:pPr/>
              <a:t>7</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GB" altLang="en-US" dirty="0"/>
          </a:p>
        </p:txBody>
      </p:sp>
      <p:sp>
        <p:nvSpPr>
          <p:cNvPr id="29700" name="Slide Number Placeholder 3"/>
          <p:cNvSpPr>
            <a:spLocks noGrp="1"/>
          </p:cNvSpPr>
          <p:nvPr>
            <p:ph type="sldNum" sz="quarter" idx="5"/>
          </p:nvPr>
        </p:nvSpPr>
        <p:spPr>
          <a:noFill/>
          <a:ln>
            <a:miter lim="800000"/>
            <a:headEnd/>
            <a:tailEnd/>
          </a:ln>
        </p:spPr>
        <p:txBody>
          <a:bodyPr/>
          <a:lstStyle/>
          <a:p>
            <a:fld id="{308ACE5B-FE44-40F0-8181-F2E28B01D6C6}" type="slidenum">
              <a:rPr lang="en-GB" altLang="en-US"/>
              <a:pPr/>
              <a:t>14</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Trauma does not happen in Isolation. </a:t>
            </a:r>
          </a:p>
        </p:txBody>
      </p:sp>
      <p:sp>
        <p:nvSpPr>
          <p:cNvPr id="4" name="Slide Number Placeholder 3"/>
          <p:cNvSpPr>
            <a:spLocks noGrp="1"/>
          </p:cNvSpPr>
          <p:nvPr>
            <p:ph type="sldNum" sz="quarter" idx="10"/>
          </p:nvPr>
        </p:nvSpPr>
        <p:spPr/>
        <p:txBody>
          <a:bodyPr/>
          <a:lstStyle/>
          <a:p>
            <a:fld id="{F1ED0AEA-DEBB-4AEE-9B51-05ACECA18CE4}" type="slidenum">
              <a:rPr lang="en-GB" altLang="en-US" smtClean="0"/>
              <a:pPr/>
              <a:t>21</a:t>
            </a:fld>
            <a:endParaRPr lang="en-GB" altLang="en-US"/>
          </a:p>
        </p:txBody>
      </p:sp>
    </p:spTree>
    <p:extLst>
      <p:ext uri="{BB962C8B-B14F-4D97-AF65-F5344CB8AC3E}">
        <p14:creationId xmlns:p14="http://schemas.microsoft.com/office/powerpoint/2010/main" val="19623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B32B101-7AC2-4E14-8A9F-F29C8AAE9EF5}" type="datetime1">
              <a:rPr lang="en-US" altLang="en-US"/>
              <a:pPr>
                <a:defRPr/>
              </a:pPr>
              <a:t>9/27/2017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ADDE35F-75AF-45DD-856E-9D6D26591CC1}"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392A08E-C6F0-4D9B-B420-D61F4585D369}" type="datetime1">
              <a:rPr lang="en-US" altLang="en-US"/>
              <a:pPr>
                <a:defRPr/>
              </a:pPr>
              <a:t>9/27/2017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F5C0CB-4F3A-46B2-B4DA-847FD9AC98D2}"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035B9E96-C2D3-4498-AD0C-6BD0D9EF32CF}" type="datetime1">
              <a:rPr lang="en-US" altLang="en-US"/>
              <a:pPr>
                <a:defRPr/>
              </a:pPr>
              <a:t>9/27/2017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E8BE8C1-4B5D-43C7-9E87-D2E1577A0498}"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71B9E596-1A96-481E-845D-9918AEB0E49E}" type="datetime1">
              <a:rPr lang="en-US" altLang="en-US"/>
              <a:pPr>
                <a:defRPr/>
              </a:pPr>
              <a:t>9/27/2017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A5CE881-261B-43CE-8A04-D844684F9ECA}"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 name="Shape 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11400903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 name="Shape 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40286730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30725"/>
          </a:xfrm>
          <a:prstGeom prst="rect">
            <a:avLst/>
          </a:prstGeom>
        </p:spPr>
        <p:txBody>
          <a:bodyPr/>
          <a:lstStyle>
            <a:lvl1pPr marL="457200" indent="-457200">
              <a:buFont typeface="Arial" panose="020B0604020202020204" pitchFamily="34" charset="0"/>
              <a:buChar char="•"/>
              <a:defRPr/>
            </a:lvl1pPr>
            <a:lvl2pPr marL="914400" indent="-457200">
              <a:buFont typeface="Arial" panose="020B0604020202020204" pitchFamily="34" charset="0"/>
              <a:buChar char="•"/>
              <a:defRPr/>
            </a:lvl2pPr>
            <a:lvl3pPr marL="1371600" indent="-457200">
              <a:buFont typeface="Arial" panose="020B0604020202020204" pitchFamily="34" charset="0"/>
              <a:buChar char="•"/>
              <a:defRPr/>
            </a:lvl3pPr>
            <a:lvl4pPr marL="1828800" indent="-457200">
              <a:buFont typeface="Arial" panose="020B0604020202020204" pitchFamily="34" charset="0"/>
              <a:buChar char="•"/>
              <a:defRPr/>
            </a:lvl4pPr>
            <a:lvl5pPr marL="2286000" indent="-4572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en-GB"/>
          </a:p>
        </p:txBody>
      </p:sp>
      <p:sp>
        <p:nvSpPr>
          <p:cNvPr id="5" name="Rectangle 2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GB"/>
          </a:p>
        </p:txBody>
      </p:sp>
      <p:sp>
        <p:nvSpPr>
          <p:cNvPr id="6" name="Rectangle 21"/>
          <p:cNvSpPr>
            <a:spLocks noGrp="1" noChangeArrowheads="1"/>
          </p:cNvSpPr>
          <p:nvPr>
            <p:ph type="sldNum" sz="quarter" idx="12"/>
          </p:nvPr>
        </p:nvSpPr>
        <p:spPr>
          <a:ln/>
        </p:spPr>
        <p:txBody>
          <a:bodyPr/>
          <a:lstStyle>
            <a:lvl1pPr>
              <a:defRPr/>
            </a:lvl1pPr>
          </a:lstStyle>
          <a:p>
            <a:pPr>
              <a:defRPr/>
            </a:pPr>
            <a:fld id="{EC38FA32-174C-4520-83CC-F71AA6054941}" type="slidenum">
              <a:rPr lang="en-GB"/>
              <a:pPr>
                <a:defRPr/>
              </a:pPr>
              <a:t>‹#›</a:t>
            </a:fld>
            <a:endParaRPr lang="en-GB" dirty="0"/>
          </a:p>
        </p:txBody>
      </p:sp>
    </p:spTree>
    <p:extLst>
      <p:ext uri="{BB962C8B-B14F-4D97-AF65-F5344CB8AC3E}">
        <p14:creationId xmlns:p14="http://schemas.microsoft.com/office/powerpoint/2010/main" val="295748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xfrm>
            <a:off x="457200" y="6356350"/>
            <a:ext cx="2133600" cy="365125"/>
          </a:xfrm>
          <a:prstGeom prst="rect">
            <a:avLst/>
          </a:prstGeom>
        </p:spPr>
        <p:txBody>
          <a:bodyPr/>
          <a:lstStyle>
            <a:lvl1pPr>
              <a:defRPr>
                <a:solidFill>
                  <a:prstClr val="black">
                    <a:tint val="75000"/>
                  </a:prstClr>
                </a:solidFill>
              </a:defRPr>
            </a:lvl1pPr>
          </a:lstStyle>
          <a:p>
            <a:pPr>
              <a:defRPr/>
            </a:pPr>
            <a:endParaRPr lang="en-GB"/>
          </a:p>
        </p:txBody>
      </p:sp>
      <p:sp>
        <p:nvSpPr>
          <p:cNvPr id="7" name="Rectangle 20"/>
          <p:cNvSpPr>
            <a:spLocks noGrp="1" noChangeArrowheads="1"/>
          </p:cNvSpPr>
          <p:nvPr>
            <p:ph type="ftr" sz="quarter" idx="11"/>
          </p:nvPr>
        </p:nvSpPr>
        <p:spPr>
          <a:xfrm>
            <a:off x="3124200" y="6356350"/>
            <a:ext cx="2895600" cy="365125"/>
          </a:xfrm>
          <a:prstGeom prst="rect">
            <a:avLst/>
          </a:prstGeom>
        </p:spPr>
        <p:txBody>
          <a:bodyPr/>
          <a:lstStyle>
            <a:lvl1pPr>
              <a:defRPr>
                <a:solidFill>
                  <a:prstClr val="black">
                    <a:tint val="75000"/>
                  </a:prstClr>
                </a:solidFill>
              </a:defRPr>
            </a:lvl1pPr>
          </a:lstStyle>
          <a:p>
            <a:pPr>
              <a:defRPr/>
            </a:pPr>
            <a:endParaRPr lang="en-GB"/>
          </a:p>
        </p:txBody>
      </p:sp>
      <p:sp>
        <p:nvSpPr>
          <p:cNvPr id="8" name="Rectangle 21"/>
          <p:cNvSpPr>
            <a:spLocks noGrp="1" noChangeArrowheads="1"/>
          </p:cNvSpPr>
          <p:nvPr>
            <p:ph type="sldNum" sz="quarter" idx="12"/>
          </p:nvPr>
        </p:nvSpPr>
        <p:spPr/>
        <p:txBody>
          <a:bodyPr/>
          <a:lstStyle>
            <a:lvl1pPr>
              <a:defRPr>
                <a:solidFill>
                  <a:prstClr val="black">
                    <a:tint val="75000"/>
                  </a:prstClr>
                </a:solidFill>
              </a:defRPr>
            </a:lvl1pPr>
          </a:lstStyle>
          <a:p>
            <a:pPr>
              <a:defRPr/>
            </a:pPr>
            <a:fld id="{2BE67AB8-8444-4AB5-AE50-1DBEDD062D3E}" type="slidenum">
              <a:rPr lang="en-GB"/>
              <a:pPr>
                <a:defRPr/>
              </a:pPr>
              <a:t>‹#›</a:t>
            </a:fld>
            <a:endParaRPr lang="en-GB" dirty="0"/>
          </a:p>
        </p:txBody>
      </p:sp>
    </p:spTree>
    <p:extLst>
      <p:ext uri="{BB962C8B-B14F-4D97-AF65-F5344CB8AC3E}">
        <p14:creationId xmlns:p14="http://schemas.microsoft.com/office/powerpoint/2010/main" val="3235214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3AB2B34D-90D3-4AAB-92CF-AF48ACA62DEA}" type="datetimeFigureOut">
              <a:rPr lang="en-US"/>
              <a:pPr>
                <a:defRPr/>
              </a:pPr>
              <a:t>9/27/2017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C67C84-0915-4B39-9F17-26D038C366DE}" type="slidenum">
              <a:rPr lang="en-US"/>
              <a:pPr>
                <a:defRPr/>
              </a:pPr>
              <a:t>‹#›</a:t>
            </a:fld>
            <a:endParaRPr lang="en-US" dirty="0"/>
          </a:p>
        </p:txBody>
      </p:sp>
    </p:spTree>
    <p:extLst>
      <p:ext uri="{BB962C8B-B14F-4D97-AF65-F5344CB8AC3E}">
        <p14:creationId xmlns:p14="http://schemas.microsoft.com/office/powerpoint/2010/main" val="1120319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C29C290E-E31E-4E25-82B9-494D85205527}" type="datetimeFigureOut">
              <a:rPr lang="en-US"/>
              <a:pPr>
                <a:defRPr/>
              </a:pPr>
              <a:t>9/27/2017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834676-BC11-4C62-857A-617EAAED4ABB}" type="slidenum">
              <a:rPr lang="en-US"/>
              <a:pPr>
                <a:defRPr/>
              </a:pPr>
              <a:t>‹#›</a:t>
            </a:fld>
            <a:endParaRPr lang="en-US" dirty="0"/>
          </a:p>
        </p:txBody>
      </p:sp>
    </p:spTree>
    <p:extLst>
      <p:ext uri="{BB962C8B-B14F-4D97-AF65-F5344CB8AC3E}">
        <p14:creationId xmlns:p14="http://schemas.microsoft.com/office/powerpoint/2010/main" val="4138958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dirty="0"/>
          </a:p>
        </p:txBody>
      </p:sp>
      <p:sp>
        <p:nvSpPr>
          <p:cNvPr id="4" name="Rectangle 19"/>
          <p:cNvSpPr>
            <a:spLocks noGrp="1" noChangeArrowheads="1"/>
          </p:cNvSpPr>
          <p:nvPr>
            <p:ph type="dt" sz="half" idx="10"/>
          </p:nvPr>
        </p:nvSpPr>
        <p:spPr/>
        <p:txBody>
          <a:bodyPr/>
          <a:lstStyle>
            <a:lvl1pPr>
              <a:defRPr>
                <a:solidFill>
                  <a:prstClr val="black">
                    <a:tint val="75000"/>
                  </a:prstClr>
                </a:solidFill>
              </a:defRPr>
            </a:lvl1pPr>
          </a:lstStyle>
          <a:p>
            <a:pPr>
              <a:defRPr/>
            </a:pPr>
            <a:endParaRPr lang="en-GB"/>
          </a:p>
        </p:txBody>
      </p:sp>
      <p:sp>
        <p:nvSpPr>
          <p:cNvPr id="5" name="Rectangle 20"/>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n-GB"/>
          </a:p>
        </p:txBody>
      </p:sp>
      <p:sp>
        <p:nvSpPr>
          <p:cNvPr id="6" name="Rectangle 21"/>
          <p:cNvSpPr>
            <a:spLocks noGrp="1" noChangeArrowheads="1"/>
          </p:cNvSpPr>
          <p:nvPr>
            <p:ph type="sldNum" sz="quarter" idx="12"/>
          </p:nvPr>
        </p:nvSpPr>
        <p:spPr/>
        <p:txBody>
          <a:bodyPr/>
          <a:lstStyle>
            <a:lvl1pPr>
              <a:defRPr>
                <a:solidFill>
                  <a:prstClr val="black">
                    <a:tint val="75000"/>
                  </a:prstClr>
                </a:solidFill>
              </a:defRPr>
            </a:lvl1pPr>
          </a:lstStyle>
          <a:p>
            <a:pPr>
              <a:defRPr/>
            </a:pPr>
            <a:fld id="{D9596BCD-EEC9-4351-995F-CEBE8AEC0186}" type="slidenum">
              <a:rPr lang="en-GB"/>
              <a:pPr>
                <a:defRPr/>
              </a:pPr>
              <a:t>‹#›</a:t>
            </a:fld>
            <a:endParaRPr lang="en-GB" dirty="0"/>
          </a:p>
        </p:txBody>
      </p:sp>
    </p:spTree>
    <p:extLst>
      <p:ext uri="{BB962C8B-B14F-4D97-AF65-F5344CB8AC3E}">
        <p14:creationId xmlns:p14="http://schemas.microsoft.com/office/powerpoint/2010/main" val="398099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41535D"/>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102A996-B6A8-4B61-804A-3DD67BA25D34}" type="datetime1">
              <a:rPr lang="en-US" altLang="en-US"/>
              <a:pPr>
                <a:defRPr/>
              </a:pPr>
              <a:t>9/27/2017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1344C58-891D-4E0C-B78A-3A5DBDC1F834}"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p:txBody>
          <a:bodyPr/>
          <a:lstStyle>
            <a:lvl1pPr>
              <a:defRPr>
                <a:solidFill>
                  <a:prstClr val="black">
                    <a:tint val="75000"/>
                  </a:prstClr>
                </a:solidFill>
              </a:defRPr>
            </a:lvl1pPr>
          </a:lstStyle>
          <a:p>
            <a:pPr>
              <a:defRPr/>
            </a:pPr>
            <a:endParaRPr lang="en-GB"/>
          </a:p>
        </p:txBody>
      </p:sp>
      <p:sp>
        <p:nvSpPr>
          <p:cNvPr id="7" name="Rectangle 20"/>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n-GB"/>
          </a:p>
        </p:txBody>
      </p:sp>
      <p:sp>
        <p:nvSpPr>
          <p:cNvPr id="8" name="Rectangle 21"/>
          <p:cNvSpPr>
            <a:spLocks noGrp="1" noChangeArrowheads="1"/>
          </p:cNvSpPr>
          <p:nvPr>
            <p:ph type="sldNum" sz="quarter" idx="12"/>
          </p:nvPr>
        </p:nvSpPr>
        <p:spPr/>
        <p:txBody>
          <a:bodyPr/>
          <a:lstStyle>
            <a:lvl1pPr>
              <a:defRPr>
                <a:solidFill>
                  <a:prstClr val="black">
                    <a:tint val="75000"/>
                  </a:prstClr>
                </a:solidFill>
              </a:defRPr>
            </a:lvl1pPr>
          </a:lstStyle>
          <a:p>
            <a:pPr>
              <a:defRPr/>
            </a:pPr>
            <a:fld id="{2BE67AB8-8444-4AB5-AE50-1DBEDD062D3E}" type="slidenum">
              <a:rPr lang="en-GB"/>
              <a:pPr>
                <a:defRPr/>
              </a:pPr>
              <a:t>‹#›</a:t>
            </a:fld>
            <a:endParaRPr lang="en-GB" dirty="0"/>
          </a:p>
        </p:txBody>
      </p:sp>
    </p:spTree>
    <p:extLst>
      <p:ext uri="{BB962C8B-B14F-4D97-AF65-F5344CB8AC3E}">
        <p14:creationId xmlns:p14="http://schemas.microsoft.com/office/powerpoint/2010/main" val="998881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GB">
              <a:solidFill>
                <a:prstClr val="black">
                  <a:tint val="75000"/>
                </a:prstClr>
              </a:solidFill>
            </a:endParaRPr>
          </a:p>
        </p:txBody>
      </p:sp>
      <p:sp>
        <p:nvSpPr>
          <p:cNvPr id="4" name="Rectangle 20"/>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GB">
              <a:solidFill>
                <a:prstClr val="black">
                  <a:tint val="75000"/>
                </a:prstClr>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6A7BA6CC-4B9E-4547-BC0B-6B8A076EB73A}" type="slidenum">
              <a:rPr lang="en-GB" altLang="en-US"/>
              <a:pPr>
                <a:defRPr/>
              </a:pPr>
              <a:t>‹#›</a:t>
            </a:fld>
            <a:endParaRPr lang="en-GB" altLang="en-US"/>
          </a:p>
        </p:txBody>
      </p:sp>
    </p:spTree>
    <p:extLst>
      <p:ext uri="{BB962C8B-B14F-4D97-AF65-F5344CB8AC3E}">
        <p14:creationId xmlns:p14="http://schemas.microsoft.com/office/powerpoint/2010/main" val="2457936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 name="Shape 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31077478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3AB2B34D-90D3-4AAB-92CF-AF48ACA62DEA}" type="datetimeFigureOut">
              <a:rPr lang="en-US"/>
              <a:pPr>
                <a:defRPr/>
              </a:pPr>
              <a:t>9/27/2017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C67C84-0915-4B39-9F17-26D038C366DE}" type="slidenum">
              <a:rPr lang="en-US"/>
              <a:pPr>
                <a:defRPr/>
              </a:pPr>
              <a:t>‹#›</a:t>
            </a:fld>
            <a:endParaRPr lang="en-US" dirty="0"/>
          </a:p>
        </p:txBody>
      </p:sp>
    </p:spTree>
    <p:extLst>
      <p:ext uri="{BB962C8B-B14F-4D97-AF65-F5344CB8AC3E}">
        <p14:creationId xmlns:p14="http://schemas.microsoft.com/office/powerpoint/2010/main" val="2128081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2853612C-EDF1-4269-96A7-A271F4653BC6}" type="datetimeFigureOut">
              <a:rPr lang="en-US"/>
              <a:pPr>
                <a:defRPr/>
              </a:pPr>
              <a:t>9/27/2017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CA6AC4-F039-48ED-955A-2BFC18B5E0D7}" type="slidenum">
              <a:rPr lang="en-US"/>
              <a:pPr>
                <a:defRPr/>
              </a:pPr>
              <a:t>‹#›</a:t>
            </a:fld>
            <a:endParaRPr lang="en-US" dirty="0"/>
          </a:p>
        </p:txBody>
      </p:sp>
    </p:spTree>
    <p:extLst>
      <p:ext uri="{BB962C8B-B14F-4D97-AF65-F5344CB8AC3E}">
        <p14:creationId xmlns:p14="http://schemas.microsoft.com/office/powerpoint/2010/main" val="287621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B8C477A-3730-4173-A7F3-013D9F4DFBF5}" type="datetimeFigureOut">
              <a:rPr lang="en-US"/>
              <a:pPr>
                <a:defRPr/>
              </a:pPr>
              <a:t>9/27/2017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F5C4122-43E3-49C6-9896-644B8DF4E131}" type="slidenum">
              <a:rPr lang="en-US"/>
              <a:pPr>
                <a:defRPr/>
              </a:pPr>
              <a:t>‹#›</a:t>
            </a:fld>
            <a:endParaRPr lang="en-US" dirty="0"/>
          </a:p>
        </p:txBody>
      </p:sp>
    </p:spTree>
    <p:extLst>
      <p:ext uri="{BB962C8B-B14F-4D97-AF65-F5344CB8AC3E}">
        <p14:creationId xmlns:p14="http://schemas.microsoft.com/office/powerpoint/2010/main" val="15294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C29C290E-E31E-4E25-82B9-494D85205527}" type="datetimeFigureOut">
              <a:rPr lang="en-US"/>
              <a:pPr>
                <a:defRPr/>
              </a:pPr>
              <a:t>9/27/2017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834676-BC11-4C62-857A-617EAAED4ABB}" type="slidenum">
              <a:rPr lang="en-US"/>
              <a:pPr>
                <a:defRPr/>
              </a:pPr>
              <a:t>‹#›</a:t>
            </a:fld>
            <a:endParaRPr lang="en-US" dirty="0"/>
          </a:p>
        </p:txBody>
      </p:sp>
    </p:spTree>
    <p:extLst>
      <p:ext uri="{BB962C8B-B14F-4D97-AF65-F5344CB8AC3E}">
        <p14:creationId xmlns:p14="http://schemas.microsoft.com/office/powerpoint/2010/main" val="445749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dirty="0"/>
          </a:p>
        </p:txBody>
      </p:sp>
      <p:sp>
        <p:nvSpPr>
          <p:cNvPr id="4" name="Rectangle 19"/>
          <p:cNvSpPr>
            <a:spLocks noGrp="1" noChangeArrowheads="1"/>
          </p:cNvSpPr>
          <p:nvPr>
            <p:ph type="dt" sz="half" idx="10"/>
          </p:nvPr>
        </p:nvSpPr>
        <p:spPr/>
        <p:txBody>
          <a:bodyPr/>
          <a:lstStyle>
            <a:lvl1pPr>
              <a:defRPr>
                <a:solidFill>
                  <a:prstClr val="black">
                    <a:tint val="75000"/>
                  </a:prstClr>
                </a:solidFill>
              </a:defRPr>
            </a:lvl1pPr>
          </a:lstStyle>
          <a:p>
            <a:pPr>
              <a:defRPr/>
            </a:pPr>
            <a:endParaRPr lang="en-GB"/>
          </a:p>
        </p:txBody>
      </p:sp>
      <p:sp>
        <p:nvSpPr>
          <p:cNvPr id="5" name="Rectangle 20"/>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n-GB"/>
          </a:p>
        </p:txBody>
      </p:sp>
      <p:sp>
        <p:nvSpPr>
          <p:cNvPr id="6" name="Rectangle 21"/>
          <p:cNvSpPr>
            <a:spLocks noGrp="1" noChangeArrowheads="1"/>
          </p:cNvSpPr>
          <p:nvPr>
            <p:ph type="sldNum" sz="quarter" idx="12"/>
          </p:nvPr>
        </p:nvSpPr>
        <p:spPr/>
        <p:txBody>
          <a:bodyPr/>
          <a:lstStyle>
            <a:lvl1pPr>
              <a:defRPr>
                <a:solidFill>
                  <a:prstClr val="black">
                    <a:tint val="75000"/>
                  </a:prstClr>
                </a:solidFill>
              </a:defRPr>
            </a:lvl1pPr>
          </a:lstStyle>
          <a:p>
            <a:pPr>
              <a:defRPr/>
            </a:pPr>
            <a:fld id="{D9596BCD-EEC9-4351-995F-CEBE8AEC0186}" type="slidenum">
              <a:rPr lang="en-GB"/>
              <a:pPr>
                <a:defRPr/>
              </a:pPr>
              <a:t>‹#›</a:t>
            </a:fld>
            <a:endParaRPr lang="en-GB" dirty="0"/>
          </a:p>
        </p:txBody>
      </p:sp>
    </p:spTree>
    <p:extLst>
      <p:ext uri="{BB962C8B-B14F-4D97-AF65-F5344CB8AC3E}">
        <p14:creationId xmlns:p14="http://schemas.microsoft.com/office/powerpoint/2010/main" val="3012359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p:txBody>
          <a:bodyPr/>
          <a:lstStyle>
            <a:lvl1pPr>
              <a:defRPr>
                <a:solidFill>
                  <a:prstClr val="black">
                    <a:tint val="75000"/>
                  </a:prstClr>
                </a:solidFill>
              </a:defRPr>
            </a:lvl1pPr>
          </a:lstStyle>
          <a:p>
            <a:pPr>
              <a:defRPr/>
            </a:pPr>
            <a:endParaRPr lang="en-GB"/>
          </a:p>
        </p:txBody>
      </p:sp>
      <p:sp>
        <p:nvSpPr>
          <p:cNvPr id="7" name="Rectangle 20"/>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n-GB"/>
          </a:p>
        </p:txBody>
      </p:sp>
      <p:sp>
        <p:nvSpPr>
          <p:cNvPr id="8" name="Rectangle 21"/>
          <p:cNvSpPr>
            <a:spLocks noGrp="1" noChangeArrowheads="1"/>
          </p:cNvSpPr>
          <p:nvPr>
            <p:ph type="sldNum" sz="quarter" idx="12"/>
          </p:nvPr>
        </p:nvSpPr>
        <p:spPr/>
        <p:txBody>
          <a:bodyPr/>
          <a:lstStyle>
            <a:lvl1pPr>
              <a:defRPr>
                <a:solidFill>
                  <a:prstClr val="black">
                    <a:tint val="75000"/>
                  </a:prstClr>
                </a:solidFill>
              </a:defRPr>
            </a:lvl1pPr>
          </a:lstStyle>
          <a:p>
            <a:pPr>
              <a:defRPr/>
            </a:pPr>
            <a:fld id="{2BE67AB8-8444-4AB5-AE50-1DBEDD062D3E}" type="slidenum">
              <a:rPr lang="en-GB"/>
              <a:pPr>
                <a:defRPr/>
              </a:pPr>
              <a:t>‹#›</a:t>
            </a:fld>
            <a:endParaRPr lang="en-GB" dirty="0"/>
          </a:p>
        </p:txBody>
      </p:sp>
    </p:spTree>
    <p:extLst>
      <p:ext uri="{BB962C8B-B14F-4D97-AF65-F5344CB8AC3E}">
        <p14:creationId xmlns:p14="http://schemas.microsoft.com/office/powerpoint/2010/main" val="4159908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GB">
              <a:solidFill>
                <a:prstClr val="black">
                  <a:tint val="75000"/>
                </a:prstClr>
              </a:solidFill>
            </a:endParaRPr>
          </a:p>
        </p:txBody>
      </p:sp>
      <p:sp>
        <p:nvSpPr>
          <p:cNvPr id="4" name="Rectangle 20"/>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GB">
              <a:solidFill>
                <a:prstClr val="black">
                  <a:tint val="75000"/>
                </a:prstClr>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6A7BA6CC-4B9E-4547-BC0B-6B8A076EB73A}" type="slidenum">
              <a:rPr lang="en-GB" altLang="en-US"/>
              <a:pPr>
                <a:defRPr/>
              </a:pPr>
              <a:t>‹#›</a:t>
            </a:fld>
            <a:endParaRPr lang="en-GB" altLang="en-US"/>
          </a:p>
        </p:txBody>
      </p:sp>
    </p:spTree>
    <p:extLst>
      <p:ext uri="{BB962C8B-B14F-4D97-AF65-F5344CB8AC3E}">
        <p14:creationId xmlns:p14="http://schemas.microsoft.com/office/powerpoint/2010/main" val="2292742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A0A4105A-E011-4828-A0C6-83CB4479DA1A}" type="datetime1">
              <a:rPr lang="en-US" altLang="en-US"/>
              <a:pPr>
                <a:defRPr/>
              </a:pPr>
              <a:t>9/27/2017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443BA4-E590-4F16-BFF1-67A6AD6926C4}"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 name="Shape 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93352254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76512ACE-D6B5-4A51-9D09-E60B14239A37}" type="datetime1">
              <a:rPr lang="en-US" altLang="en-US"/>
              <a:pPr>
                <a:defRPr/>
              </a:pPr>
              <a:t>9/27/2017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1EB87F0-9FB6-40F7-93E6-59205C1E699D}"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9D47A497-DB91-492D-94EB-EA34B7546470}" type="datetime1">
              <a:rPr lang="en-US" altLang="en-US"/>
              <a:pPr>
                <a:defRPr/>
              </a:pPr>
              <a:t>9/27/2017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EC5ED16-A6DD-4257-A6A5-B6AEADB70514}"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4CD6A70-0C35-4EC5-9A76-DE34F7610473}" type="datetime1">
              <a:rPr lang="en-US" altLang="en-US"/>
              <a:pPr>
                <a:defRPr/>
              </a:pPr>
              <a:t>9/27/2017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DD3F1CF-81AF-4C24-8E7D-B1FA0DBA2B65}"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7ADB037-0682-41FA-A2BC-C2592E76081A}" type="datetime1">
              <a:rPr lang="en-US" altLang="en-US"/>
              <a:pPr>
                <a:defRPr/>
              </a:pPr>
              <a:t>9/27/2017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C56D73A-B835-4CD4-A9F9-7142DFFC80CC}"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BC6720E5-D3D6-4D57-A7CF-EFCFA9CC8D25}" type="datetime1">
              <a:rPr lang="en-US" altLang="en-US"/>
              <a:pPr>
                <a:defRPr/>
              </a:pPr>
              <a:t>9/27/2017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F299909-BDE2-4068-800F-A830BE1088CF}"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0BB84B84-80E4-41FC-ABB3-E6FCFB496824}" type="datetime1">
              <a:rPr lang="en-US" altLang="en-US"/>
              <a:pPr>
                <a:defRPr/>
              </a:pPr>
              <a:t>9/27/2017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F1D5884-6252-4AFA-9CC5-A4A9DA8FB078}"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1.jpeg"/><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ＭＳ Ｐゴシック" panose="020B0600070205080204" pitchFamily="34" charset="-128"/>
              </a:defRPr>
            </a:lvl1pPr>
          </a:lstStyle>
          <a:p>
            <a:pPr>
              <a:defRPr/>
            </a:pPr>
            <a:fld id="{80687917-216E-4339-B5B9-5426CA97B661}" type="datetime1">
              <a:rPr lang="en-US" altLang="en-US"/>
              <a:pPr>
                <a:defRPr/>
              </a:pPr>
              <a:t>9/27/2017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98E6516F-2288-4384-812D-39A34AF8359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0" fontAlgn="base" hangingPunct="0">
        <a:spcBef>
          <a:spcPct val="0"/>
        </a:spcBef>
        <a:spcAft>
          <a:spcPct val="0"/>
        </a:spcAft>
        <a:defRPr sz="4400" kern="1200">
          <a:solidFill>
            <a:srgbClr val="B4BE35"/>
          </a:solidFill>
          <a:latin typeface="+mj-lt"/>
          <a:ea typeface="MS PGothic" panose="020B0600070205080204" pitchFamily="34" charset="-128"/>
          <a:cs typeface="ＭＳ Ｐゴシック" charset="-128"/>
        </a:defRPr>
      </a:lvl1pPr>
      <a:lvl2pPr algn="ctr" defTabSz="457200" rtl="0" eaLnBrk="0" fontAlgn="base" hangingPunct="0">
        <a:spcBef>
          <a:spcPct val="0"/>
        </a:spcBef>
        <a:spcAft>
          <a:spcPct val="0"/>
        </a:spcAft>
        <a:defRPr sz="4400">
          <a:solidFill>
            <a:srgbClr val="B4BE35"/>
          </a:solidFill>
          <a:latin typeface="Calibri" pitchFamily="34" charset="0"/>
          <a:ea typeface="MS PGothic" panose="020B0600070205080204" pitchFamily="34" charset="-128"/>
          <a:cs typeface="ＭＳ Ｐゴシック" charset="-128"/>
        </a:defRPr>
      </a:lvl2pPr>
      <a:lvl3pPr algn="ctr" defTabSz="457200" rtl="0" eaLnBrk="0" fontAlgn="base" hangingPunct="0">
        <a:spcBef>
          <a:spcPct val="0"/>
        </a:spcBef>
        <a:spcAft>
          <a:spcPct val="0"/>
        </a:spcAft>
        <a:defRPr sz="4400">
          <a:solidFill>
            <a:srgbClr val="B4BE35"/>
          </a:solidFill>
          <a:latin typeface="Calibri" pitchFamily="34" charset="0"/>
          <a:ea typeface="MS PGothic" panose="020B0600070205080204" pitchFamily="34" charset="-128"/>
          <a:cs typeface="ＭＳ Ｐゴシック" charset="-128"/>
        </a:defRPr>
      </a:lvl3pPr>
      <a:lvl4pPr algn="ctr" defTabSz="457200" rtl="0" eaLnBrk="0" fontAlgn="base" hangingPunct="0">
        <a:spcBef>
          <a:spcPct val="0"/>
        </a:spcBef>
        <a:spcAft>
          <a:spcPct val="0"/>
        </a:spcAft>
        <a:defRPr sz="4400">
          <a:solidFill>
            <a:srgbClr val="B4BE35"/>
          </a:solidFill>
          <a:latin typeface="Calibri" pitchFamily="34" charset="0"/>
          <a:ea typeface="MS PGothic" panose="020B0600070205080204" pitchFamily="34" charset="-128"/>
          <a:cs typeface="ＭＳ Ｐゴシック" charset="-128"/>
        </a:defRPr>
      </a:lvl4pPr>
      <a:lvl5pPr algn="ctr" defTabSz="457200" rtl="0" eaLnBrk="0" fontAlgn="base" hangingPunct="0">
        <a:spcBef>
          <a:spcPct val="0"/>
        </a:spcBef>
        <a:spcAft>
          <a:spcPct val="0"/>
        </a:spcAft>
        <a:defRPr sz="4400">
          <a:solidFill>
            <a:srgbClr val="B4BE35"/>
          </a:solidFill>
          <a:latin typeface="Calibri" pitchFamily="34" charset="0"/>
          <a:ea typeface="MS PGothic" panose="020B0600070205080204" pitchFamily="34" charset="-128"/>
          <a:cs typeface="ＭＳ Ｐゴシック" charset="-128"/>
        </a:defRPr>
      </a:lvl5pPr>
      <a:lvl6pPr marL="457200" algn="ctr" defTabSz="457200" rtl="0" fontAlgn="base">
        <a:spcBef>
          <a:spcPct val="0"/>
        </a:spcBef>
        <a:spcAft>
          <a:spcPct val="0"/>
        </a:spcAft>
        <a:defRPr sz="4400">
          <a:solidFill>
            <a:srgbClr val="B4BE35"/>
          </a:solidFill>
          <a:latin typeface="Calibri" pitchFamily="34" charset="0"/>
        </a:defRPr>
      </a:lvl6pPr>
      <a:lvl7pPr marL="914400" algn="ctr" defTabSz="457200" rtl="0" fontAlgn="base">
        <a:spcBef>
          <a:spcPct val="0"/>
        </a:spcBef>
        <a:spcAft>
          <a:spcPct val="0"/>
        </a:spcAft>
        <a:defRPr sz="4400">
          <a:solidFill>
            <a:srgbClr val="B4BE35"/>
          </a:solidFill>
          <a:latin typeface="Calibri" pitchFamily="34" charset="0"/>
        </a:defRPr>
      </a:lvl7pPr>
      <a:lvl8pPr marL="1371600" algn="ctr" defTabSz="457200" rtl="0" fontAlgn="base">
        <a:spcBef>
          <a:spcPct val="0"/>
        </a:spcBef>
        <a:spcAft>
          <a:spcPct val="0"/>
        </a:spcAft>
        <a:defRPr sz="4400">
          <a:solidFill>
            <a:srgbClr val="B4BE35"/>
          </a:solidFill>
          <a:latin typeface="Calibri" pitchFamily="34" charset="0"/>
        </a:defRPr>
      </a:lvl8pPr>
      <a:lvl9pPr marL="1828800" algn="ctr" defTabSz="457200" rtl="0" fontAlgn="base">
        <a:spcBef>
          <a:spcPct val="0"/>
        </a:spcBef>
        <a:spcAft>
          <a:spcPct val="0"/>
        </a:spcAft>
        <a:defRPr sz="4400">
          <a:solidFill>
            <a:srgbClr val="B4BE35"/>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41535D"/>
          </a:solidFill>
          <a:latin typeface="+mn-lt"/>
          <a:ea typeface="MS PGothic" panose="020B0600070205080204" pitchFamily="34"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rgbClr val="41535D"/>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41535D"/>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41535D"/>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41535D"/>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98989"/>
                </a:solidFill>
              </a:defRPr>
            </a:lvl1pPr>
          </a:lstStyle>
          <a:p>
            <a:pPr lvl="0"/>
            <a:fld id="{86CB4B4D-7CA3-9044-876B-883B54F8677D}" type="slidenum">
              <a:t>‹#›</a:t>
            </a:fld>
            <a:endParaRPr/>
          </a:p>
        </p:txBody>
      </p:sp>
    </p:spTree>
    <p:extLst>
      <p:ext uri="{BB962C8B-B14F-4D97-AF65-F5344CB8AC3E}">
        <p14:creationId xmlns:p14="http://schemas.microsoft.com/office/powerpoint/2010/main" val="57254849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ransition spd="med"/>
  <p:txStyles>
    <p:titleStyle>
      <a:lvl1pPr algn="ctr" defTabSz="457200">
        <a:defRPr sz="4400">
          <a:solidFill>
            <a:srgbClr val="B4BE35"/>
          </a:solidFill>
          <a:latin typeface="Calibri"/>
          <a:ea typeface="Calibri"/>
          <a:cs typeface="Calibri"/>
          <a:sym typeface="Calibri"/>
        </a:defRPr>
      </a:lvl1pPr>
      <a:lvl2pPr algn="ctr" defTabSz="457200">
        <a:defRPr sz="4400">
          <a:solidFill>
            <a:srgbClr val="B4BE35"/>
          </a:solidFill>
          <a:latin typeface="Calibri"/>
          <a:ea typeface="Calibri"/>
          <a:cs typeface="Calibri"/>
          <a:sym typeface="Calibri"/>
        </a:defRPr>
      </a:lvl2pPr>
      <a:lvl3pPr algn="ctr" defTabSz="457200">
        <a:defRPr sz="4400">
          <a:solidFill>
            <a:srgbClr val="B4BE35"/>
          </a:solidFill>
          <a:latin typeface="Calibri"/>
          <a:ea typeface="Calibri"/>
          <a:cs typeface="Calibri"/>
          <a:sym typeface="Calibri"/>
        </a:defRPr>
      </a:lvl3pPr>
      <a:lvl4pPr algn="ctr" defTabSz="457200">
        <a:defRPr sz="4400">
          <a:solidFill>
            <a:srgbClr val="B4BE35"/>
          </a:solidFill>
          <a:latin typeface="Calibri"/>
          <a:ea typeface="Calibri"/>
          <a:cs typeface="Calibri"/>
          <a:sym typeface="Calibri"/>
        </a:defRPr>
      </a:lvl4pPr>
      <a:lvl5pPr algn="ctr" defTabSz="457200">
        <a:defRPr sz="4400">
          <a:solidFill>
            <a:srgbClr val="B4BE35"/>
          </a:solidFill>
          <a:latin typeface="Calibri"/>
          <a:ea typeface="Calibri"/>
          <a:cs typeface="Calibri"/>
          <a:sym typeface="Calibri"/>
        </a:defRPr>
      </a:lvl5pPr>
      <a:lvl6pPr indent="457200" algn="ctr" defTabSz="457200">
        <a:defRPr sz="4400">
          <a:solidFill>
            <a:srgbClr val="B4BE35"/>
          </a:solidFill>
          <a:latin typeface="Calibri"/>
          <a:ea typeface="Calibri"/>
          <a:cs typeface="Calibri"/>
          <a:sym typeface="Calibri"/>
        </a:defRPr>
      </a:lvl6pPr>
      <a:lvl7pPr indent="914400" algn="ctr" defTabSz="457200">
        <a:defRPr sz="4400">
          <a:solidFill>
            <a:srgbClr val="B4BE35"/>
          </a:solidFill>
          <a:latin typeface="Calibri"/>
          <a:ea typeface="Calibri"/>
          <a:cs typeface="Calibri"/>
          <a:sym typeface="Calibri"/>
        </a:defRPr>
      </a:lvl7pPr>
      <a:lvl8pPr indent="1371600" algn="ctr" defTabSz="457200">
        <a:defRPr sz="4400">
          <a:solidFill>
            <a:srgbClr val="B4BE35"/>
          </a:solidFill>
          <a:latin typeface="Calibri"/>
          <a:ea typeface="Calibri"/>
          <a:cs typeface="Calibri"/>
          <a:sym typeface="Calibri"/>
        </a:defRPr>
      </a:lvl8pPr>
      <a:lvl9pPr indent="1828800" algn="ctr" defTabSz="457200">
        <a:defRPr sz="4400">
          <a:solidFill>
            <a:srgbClr val="B4BE35"/>
          </a:solidFill>
          <a:latin typeface="Calibri"/>
          <a:ea typeface="Calibri"/>
          <a:cs typeface="Calibri"/>
          <a:sym typeface="Calibri"/>
        </a:defRPr>
      </a:lvl9pPr>
    </p:titleStyle>
    <p:bodyStyle>
      <a:lvl1pPr marL="342900" indent="-342900" defTabSz="457200">
        <a:spcBef>
          <a:spcPts val="700"/>
        </a:spcBef>
        <a:buSzPct val="100000"/>
        <a:buFont typeface="Arial"/>
        <a:buChar char="»"/>
        <a:defRPr sz="3200">
          <a:solidFill>
            <a:srgbClr val="41535D"/>
          </a:solidFill>
          <a:latin typeface="Calibri"/>
          <a:ea typeface="Calibri"/>
          <a:cs typeface="Calibri"/>
          <a:sym typeface="Calibri"/>
        </a:defRPr>
      </a:lvl1pPr>
      <a:lvl2pPr marL="783771" indent="-326571" defTabSz="457200">
        <a:spcBef>
          <a:spcPts val="700"/>
        </a:spcBef>
        <a:buSzPct val="100000"/>
        <a:buFont typeface="Arial"/>
        <a:buChar char="–"/>
        <a:defRPr sz="3200">
          <a:solidFill>
            <a:srgbClr val="41535D"/>
          </a:solidFill>
          <a:latin typeface="Calibri"/>
          <a:ea typeface="Calibri"/>
          <a:cs typeface="Calibri"/>
          <a:sym typeface="Calibri"/>
        </a:defRPr>
      </a:lvl2pPr>
      <a:lvl3pPr marL="1219200" indent="-304800" defTabSz="457200">
        <a:spcBef>
          <a:spcPts val="700"/>
        </a:spcBef>
        <a:buSzPct val="100000"/>
        <a:buFont typeface="Arial"/>
        <a:buChar char="•"/>
        <a:defRPr sz="3200">
          <a:solidFill>
            <a:srgbClr val="41535D"/>
          </a:solidFill>
          <a:latin typeface="Calibri"/>
          <a:ea typeface="Calibri"/>
          <a:cs typeface="Calibri"/>
          <a:sym typeface="Calibri"/>
        </a:defRPr>
      </a:lvl3pPr>
      <a:lvl4pPr marL="1737360" indent="-365760" defTabSz="457200">
        <a:spcBef>
          <a:spcPts val="700"/>
        </a:spcBef>
        <a:buSzPct val="100000"/>
        <a:buFont typeface="Arial"/>
        <a:buChar char="–"/>
        <a:defRPr sz="3200">
          <a:solidFill>
            <a:srgbClr val="41535D"/>
          </a:solidFill>
          <a:latin typeface="Calibri"/>
          <a:ea typeface="Calibri"/>
          <a:cs typeface="Calibri"/>
          <a:sym typeface="Calibri"/>
        </a:defRPr>
      </a:lvl4pPr>
      <a:lvl5pPr marL="2235200" indent="-406400" defTabSz="457200">
        <a:spcBef>
          <a:spcPts val="700"/>
        </a:spcBef>
        <a:buSzPct val="100000"/>
        <a:buFont typeface="Arial"/>
        <a:buChar char="»"/>
        <a:defRPr sz="3200">
          <a:solidFill>
            <a:srgbClr val="41535D"/>
          </a:solidFill>
          <a:latin typeface="Calibri"/>
          <a:ea typeface="Calibri"/>
          <a:cs typeface="Calibri"/>
          <a:sym typeface="Calibri"/>
        </a:defRPr>
      </a:lvl5pPr>
      <a:lvl6pPr marL="2692400" indent="-406400" defTabSz="457200">
        <a:spcBef>
          <a:spcPts val="700"/>
        </a:spcBef>
        <a:buSzPct val="100000"/>
        <a:buFont typeface="Arial"/>
        <a:buChar char="•"/>
        <a:defRPr sz="3200">
          <a:solidFill>
            <a:srgbClr val="41535D"/>
          </a:solidFill>
          <a:latin typeface="Calibri"/>
          <a:ea typeface="Calibri"/>
          <a:cs typeface="Calibri"/>
          <a:sym typeface="Calibri"/>
        </a:defRPr>
      </a:lvl6pPr>
      <a:lvl7pPr marL="3149600" indent="-406400" defTabSz="457200">
        <a:spcBef>
          <a:spcPts val="700"/>
        </a:spcBef>
        <a:buSzPct val="100000"/>
        <a:buFont typeface="Arial"/>
        <a:buChar char="•"/>
        <a:defRPr sz="3200">
          <a:solidFill>
            <a:srgbClr val="41535D"/>
          </a:solidFill>
          <a:latin typeface="Calibri"/>
          <a:ea typeface="Calibri"/>
          <a:cs typeface="Calibri"/>
          <a:sym typeface="Calibri"/>
        </a:defRPr>
      </a:lvl7pPr>
      <a:lvl8pPr marL="3606800" indent="-406400" defTabSz="457200">
        <a:spcBef>
          <a:spcPts val="700"/>
        </a:spcBef>
        <a:buSzPct val="100000"/>
        <a:buFont typeface="Arial"/>
        <a:buChar char="•"/>
        <a:defRPr sz="3200">
          <a:solidFill>
            <a:srgbClr val="41535D"/>
          </a:solidFill>
          <a:latin typeface="Calibri"/>
          <a:ea typeface="Calibri"/>
          <a:cs typeface="Calibri"/>
          <a:sym typeface="Calibri"/>
        </a:defRPr>
      </a:lvl8pPr>
      <a:lvl9pPr marL="4064000" indent="-406400" defTabSz="457200">
        <a:spcBef>
          <a:spcPts val="700"/>
        </a:spcBef>
        <a:buSzPct val="100000"/>
        <a:buFont typeface="Arial"/>
        <a:buChar char="•"/>
        <a:defRPr sz="3200">
          <a:solidFill>
            <a:srgbClr val="41535D"/>
          </a:solidFill>
          <a:latin typeface="Calibri"/>
          <a:ea typeface="Calibri"/>
          <a:cs typeface="Calibri"/>
          <a:sym typeface="Calibri"/>
        </a:defRPr>
      </a:lvl9pPr>
    </p:bodyStyle>
    <p:otherStyle>
      <a:lvl1pPr algn="r" defTabSz="457200">
        <a:defRPr sz="1200">
          <a:solidFill>
            <a:schemeClr val="tx1"/>
          </a:solidFill>
          <a:latin typeface="+mn-lt"/>
          <a:ea typeface="+mn-ea"/>
          <a:cs typeface="+mn-cs"/>
          <a:sym typeface="Calibri"/>
        </a:defRPr>
      </a:lvl1pPr>
      <a:lvl2pPr indent="457200" algn="r" defTabSz="457200">
        <a:defRPr sz="1200">
          <a:solidFill>
            <a:schemeClr val="tx1"/>
          </a:solidFill>
          <a:latin typeface="+mn-lt"/>
          <a:ea typeface="+mn-ea"/>
          <a:cs typeface="+mn-cs"/>
          <a:sym typeface="Calibri"/>
        </a:defRPr>
      </a:lvl2pPr>
      <a:lvl3pPr indent="914400" algn="r" defTabSz="457200">
        <a:defRPr sz="1200">
          <a:solidFill>
            <a:schemeClr val="tx1"/>
          </a:solidFill>
          <a:latin typeface="+mn-lt"/>
          <a:ea typeface="+mn-ea"/>
          <a:cs typeface="+mn-cs"/>
          <a:sym typeface="Calibri"/>
        </a:defRPr>
      </a:lvl3pPr>
      <a:lvl4pPr indent="1371600" algn="r" defTabSz="457200">
        <a:defRPr sz="1200">
          <a:solidFill>
            <a:schemeClr val="tx1"/>
          </a:solidFill>
          <a:latin typeface="+mn-lt"/>
          <a:ea typeface="+mn-ea"/>
          <a:cs typeface="+mn-cs"/>
          <a:sym typeface="Calibri"/>
        </a:defRPr>
      </a:lvl4pPr>
      <a:lvl5pPr indent="1828800" algn="r" defTabSz="457200">
        <a:defRPr sz="1200">
          <a:solidFill>
            <a:schemeClr val="tx1"/>
          </a:solidFill>
          <a:latin typeface="+mn-lt"/>
          <a:ea typeface="+mn-ea"/>
          <a:cs typeface="+mn-cs"/>
          <a:sym typeface="Calibri"/>
        </a:defRPr>
      </a:lvl5pPr>
      <a:lvl6pPr algn="r" defTabSz="457200">
        <a:defRPr sz="1200">
          <a:solidFill>
            <a:schemeClr val="tx1"/>
          </a:solidFill>
          <a:latin typeface="+mn-lt"/>
          <a:ea typeface="+mn-ea"/>
          <a:cs typeface="+mn-cs"/>
          <a:sym typeface="Calibri"/>
        </a:defRPr>
      </a:lvl6pPr>
      <a:lvl7pPr algn="r" defTabSz="457200">
        <a:defRPr sz="1200">
          <a:solidFill>
            <a:schemeClr val="tx1"/>
          </a:solidFill>
          <a:latin typeface="+mn-lt"/>
          <a:ea typeface="+mn-ea"/>
          <a:cs typeface="+mn-cs"/>
          <a:sym typeface="Calibri"/>
        </a:defRPr>
      </a:lvl7pPr>
      <a:lvl8pPr algn="r" defTabSz="457200">
        <a:defRPr sz="1200">
          <a:solidFill>
            <a:schemeClr val="tx1"/>
          </a:solidFill>
          <a:latin typeface="+mn-lt"/>
          <a:ea typeface="+mn-ea"/>
          <a:cs typeface="+mn-cs"/>
          <a:sym typeface="Calibri"/>
        </a:defRPr>
      </a:lvl8pPr>
      <a:lvl9pPr algn="r" defTabSz="457200">
        <a:defRPr sz="1200">
          <a:solidFill>
            <a:schemeClr val="tx1"/>
          </a:solidFill>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E37F2CD9-6D13-4075-B5E9-D7D122541B7A}" type="datetimeFigureOut">
              <a:rPr lang="en-US" kern="1200">
                <a:ea typeface="+mn-ea"/>
                <a:cs typeface="+mn-cs"/>
              </a:rPr>
              <a:pPr rtl="0">
                <a:defRPr/>
              </a:pPr>
              <a:t>9/27/2017</a:t>
            </a:fld>
            <a:endParaRPr lang="en-US" kern="1200" dirty="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27D1C381-15F3-4FAD-8FD6-4FF5662A59E8}" type="slidenum">
              <a:rPr lang="en-US" kern="1200">
                <a:ea typeface="+mn-ea"/>
                <a:cs typeface="+mn-cs"/>
              </a:rPr>
              <a:pPr rtl="0">
                <a:defRPr/>
              </a:pPr>
              <a:t>‹#›</a:t>
            </a:fld>
            <a:endParaRPr lang="en-US" kern="1200" dirty="0">
              <a:ea typeface="+mn-ea"/>
              <a:cs typeface="+mn-cs"/>
            </a:endParaRPr>
          </a:p>
        </p:txBody>
      </p:sp>
    </p:spTree>
    <p:extLst>
      <p:ext uri="{BB962C8B-B14F-4D97-AF65-F5344CB8AC3E}">
        <p14:creationId xmlns:p14="http://schemas.microsoft.com/office/powerpoint/2010/main" val="35637588"/>
      </p:ext>
    </p:extLst>
  </p:cSld>
  <p:clrMap bg1="lt1" tx1="dk1" bg2="lt2" tx2="dk2" accent1="accent1" accent2="accent2" accent3="accent3" accent4="accent4" accent5="accent5" accent6="accent6" hlink="hlink" folHlink="folHlink"/>
  <p:sldLayoutIdLst>
    <p:sldLayoutId id="2147483668" r:id="rId1"/>
    <p:sldLayoutId id="2147483671" r:id="rId2"/>
    <p:sldLayoutId id="2147483672" r:id="rId3"/>
    <p:sldLayoutId id="2147483673" r:id="rId4"/>
    <p:sldLayoutId id="2147483674" r:id="rId5"/>
    <p:sldLayoutId id="2147483675" r:id="rId6"/>
  </p:sldLayoutIdLst>
  <p:txStyles>
    <p:titleStyle>
      <a:lvl1pPr algn="ctr" defTabSz="457200" rtl="0" eaLnBrk="0" fontAlgn="base" hangingPunct="0">
        <a:spcBef>
          <a:spcPct val="0"/>
        </a:spcBef>
        <a:spcAft>
          <a:spcPct val="0"/>
        </a:spcAft>
        <a:defRPr sz="4400" kern="1200">
          <a:solidFill>
            <a:srgbClr val="41535D"/>
          </a:solidFill>
          <a:latin typeface="+mj-lt"/>
          <a:ea typeface="+mj-ea"/>
          <a:cs typeface="+mj-cs"/>
        </a:defRPr>
      </a:lvl1pPr>
      <a:lvl2pPr algn="ctr" defTabSz="457200" rtl="0" eaLnBrk="0" fontAlgn="base" hangingPunct="0">
        <a:spcBef>
          <a:spcPct val="0"/>
        </a:spcBef>
        <a:spcAft>
          <a:spcPct val="0"/>
        </a:spcAft>
        <a:defRPr sz="4400">
          <a:solidFill>
            <a:srgbClr val="41535D"/>
          </a:solidFill>
          <a:latin typeface="Calibri" pitchFamily="34" charset="0"/>
        </a:defRPr>
      </a:lvl2pPr>
      <a:lvl3pPr algn="ctr" defTabSz="457200" rtl="0" eaLnBrk="0" fontAlgn="base" hangingPunct="0">
        <a:spcBef>
          <a:spcPct val="0"/>
        </a:spcBef>
        <a:spcAft>
          <a:spcPct val="0"/>
        </a:spcAft>
        <a:defRPr sz="4400">
          <a:solidFill>
            <a:srgbClr val="41535D"/>
          </a:solidFill>
          <a:latin typeface="Calibri" pitchFamily="34" charset="0"/>
        </a:defRPr>
      </a:lvl3pPr>
      <a:lvl4pPr algn="ctr" defTabSz="457200" rtl="0" eaLnBrk="0" fontAlgn="base" hangingPunct="0">
        <a:spcBef>
          <a:spcPct val="0"/>
        </a:spcBef>
        <a:spcAft>
          <a:spcPct val="0"/>
        </a:spcAft>
        <a:defRPr sz="4400">
          <a:solidFill>
            <a:srgbClr val="41535D"/>
          </a:solidFill>
          <a:latin typeface="Calibri" pitchFamily="34" charset="0"/>
        </a:defRPr>
      </a:lvl4pPr>
      <a:lvl5pPr algn="ctr" defTabSz="457200" rtl="0" eaLnBrk="0" fontAlgn="base" hangingPunct="0">
        <a:spcBef>
          <a:spcPct val="0"/>
        </a:spcBef>
        <a:spcAft>
          <a:spcPct val="0"/>
        </a:spcAft>
        <a:defRPr sz="4400">
          <a:solidFill>
            <a:srgbClr val="41535D"/>
          </a:solidFill>
          <a:latin typeface="Calibri" pitchFamily="34" charset="0"/>
        </a:defRPr>
      </a:lvl5pPr>
      <a:lvl6pPr marL="457200" algn="ctr" defTabSz="457200" rtl="0" fontAlgn="base">
        <a:spcBef>
          <a:spcPct val="0"/>
        </a:spcBef>
        <a:spcAft>
          <a:spcPct val="0"/>
        </a:spcAft>
        <a:defRPr sz="4400">
          <a:solidFill>
            <a:srgbClr val="B4BE35"/>
          </a:solidFill>
          <a:latin typeface="Calibri" pitchFamily="34" charset="0"/>
        </a:defRPr>
      </a:lvl6pPr>
      <a:lvl7pPr marL="914400" algn="ctr" defTabSz="457200" rtl="0" fontAlgn="base">
        <a:spcBef>
          <a:spcPct val="0"/>
        </a:spcBef>
        <a:spcAft>
          <a:spcPct val="0"/>
        </a:spcAft>
        <a:defRPr sz="4400">
          <a:solidFill>
            <a:srgbClr val="B4BE35"/>
          </a:solidFill>
          <a:latin typeface="Calibri" pitchFamily="34" charset="0"/>
        </a:defRPr>
      </a:lvl7pPr>
      <a:lvl8pPr marL="1371600" algn="ctr" defTabSz="457200" rtl="0" fontAlgn="base">
        <a:spcBef>
          <a:spcPct val="0"/>
        </a:spcBef>
        <a:spcAft>
          <a:spcPct val="0"/>
        </a:spcAft>
        <a:defRPr sz="4400">
          <a:solidFill>
            <a:srgbClr val="B4BE35"/>
          </a:solidFill>
          <a:latin typeface="Calibri" pitchFamily="34" charset="0"/>
        </a:defRPr>
      </a:lvl8pPr>
      <a:lvl9pPr marL="1828800" algn="ctr" defTabSz="457200" rtl="0" fontAlgn="base">
        <a:spcBef>
          <a:spcPct val="0"/>
        </a:spcBef>
        <a:spcAft>
          <a:spcPct val="0"/>
        </a:spcAft>
        <a:defRPr sz="4400">
          <a:solidFill>
            <a:srgbClr val="B4BE35"/>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B4BE35"/>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B4BE35"/>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B4BE35"/>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B4BE35"/>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B4BE3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E37F2CD9-6D13-4075-B5E9-D7D122541B7A}" type="datetimeFigureOut">
              <a:rPr lang="en-US" kern="1200">
                <a:ea typeface="+mn-ea"/>
                <a:cs typeface="+mn-cs"/>
              </a:rPr>
              <a:pPr rtl="0">
                <a:defRPr/>
              </a:pPr>
              <a:t>9/27/2017</a:t>
            </a:fld>
            <a:endParaRPr lang="en-US" kern="1200" dirty="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27D1C381-15F3-4FAD-8FD6-4FF5662A59E8}" type="slidenum">
              <a:rPr lang="en-US" kern="1200">
                <a:ea typeface="+mn-ea"/>
                <a:cs typeface="+mn-cs"/>
              </a:rPr>
              <a:pPr rtl="0">
                <a:defRPr/>
              </a:pPr>
              <a:t>‹#›</a:t>
            </a:fld>
            <a:endParaRPr lang="en-US" kern="1200" dirty="0">
              <a:ea typeface="+mn-ea"/>
              <a:cs typeface="+mn-cs"/>
            </a:endParaRPr>
          </a:p>
        </p:txBody>
      </p:sp>
    </p:spTree>
    <p:extLst>
      <p:ext uri="{BB962C8B-B14F-4D97-AF65-F5344CB8AC3E}">
        <p14:creationId xmlns:p14="http://schemas.microsoft.com/office/powerpoint/2010/main" val="6712802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txStyles>
    <p:titleStyle>
      <a:lvl1pPr algn="ctr" defTabSz="457200" rtl="0" eaLnBrk="0" fontAlgn="base" hangingPunct="0">
        <a:spcBef>
          <a:spcPct val="0"/>
        </a:spcBef>
        <a:spcAft>
          <a:spcPct val="0"/>
        </a:spcAft>
        <a:defRPr sz="4400" kern="1200">
          <a:solidFill>
            <a:srgbClr val="41535D"/>
          </a:solidFill>
          <a:latin typeface="+mj-lt"/>
          <a:ea typeface="+mj-ea"/>
          <a:cs typeface="+mj-cs"/>
        </a:defRPr>
      </a:lvl1pPr>
      <a:lvl2pPr algn="ctr" defTabSz="457200" rtl="0" eaLnBrk="0" fontAlgn="base" hangingPunct="0">
        <a:spcBef>
          <a:spcPct val="0"/>
        </a:spcBef>
        <a:spcAft>
          <a:spcPct val="0"/>
        </a:spcAft>
        <a:defRPr sz="4400">
          <a:solidFill>
            <a:srgbClr val="41535D"/>
          </a:solidFill>
          <a:latin typeface="Calibri" pitchFamily="34" charset="0"/>
        </a:defRPr>
      </a:lvl2pPr>
      <a:lvl3pPr algn="ctr" defTabSz="457200" rtl="0" eaLnBrk="0" fontAlgn="base" hangingPunct="0">
        <a:spcBef>
          <a:spcPct val="0"/>
        </a:spcBef>
        <a:spcAft>
          <a:spcPct val="0"/>
        </a:spcAft>
        <a:defRPr sz="4400">
          <a:solidFill>
            <a:srgbClr val="41535D"/>
          </a:solidFill>
          <a:latin typeface="Calibri" pitchFamily="34" charset="0"/>
        </a:defRPr>
      </a:lvl3pPr>
      <a:lvl4pPr algn="ctr" defTabSz="457200" rtl="0" eaLnBrk="0" fontAlgn="base" hangingPunct="0">
        <a:spcBef>
          <a:spcPct val="0"/>
        </a:spcBef>
        <a:spcAft>
          <a:spcPct val="0"/>
        </a:spcAft>
        <a:defRPr sz="4400">
          <a:solidFill>
            <a:srgbClr val="41535D"/>
          </a:solidFill>
          <a:latin typeface="Calibri" pitchFamily="34" charset="0"/>
        </a:defRPr>
      </a:lvl4pPr>
      <a:lvl5pPr algn="ctr" defTabSz="457200" rtl="0" eaLnBrk="0" fontAlgn="base" hangingPunct="0">
        <a:spcBef>
          <a:spcPct val="0"/>
        </a:spcBef>
        <a:spcAft>
          <a:spcPct val="0"/>
        </a:spcAft>
        <a:defRPr sz="4400">
          <a:solidFill>
            <a:srgbClr val="41535D"/>
          </a:solidFill>
          <a:latin typeface="Calibri" pitchFamily="34" charset="0"/>
        </a:defRPr>
      </a:lvl5pPr>
      <a:lvl6pPr marL="457200" algn="ctr" defTabSz="457200" rtl="0" fontAlgn="base">
        <a:spcBef>
          <a:spcPct val="0"/>
        </a:spcBef>
        <a:spcAft>
          <a:spcPct val="0"/>
        </a:spcAft>
        <a:defRPr sz="4400">
          <a:solidFill>
            <a:srgbClr val="B4BE35"/>
          </a:solidFill>
          <a:latin typeface="Calibri" pitchFamily="34" charset="0"/>
        </a:defRPr>
      </a:lvl6pPr>
      <a:lvl7pPr marL="914400" algn="ctr" defTabSz="457200" rtl="0" fontAlgn="base">
        <a:spcBef>
          <a:spcPct val="0"/>
        </a:spcBef>
        <a:spcAft>
          <a:spcPct val="0"/>
        </a:spcAft>
        <a:defRPr sz="4400">
          <a:solidFill>
            <a:srgbClr val="B4BE35"/>
          </a:solidFill>
          <a:latin typeface="Calibri" pitchFamily="34" charset="0"/>
        </a:defRPr>
      </a:lvl7pPr>
      <a:lvl8pPr marL="1371600" algn="ctr" defTabSz="457200" rtl="0" fontAlgn="base">
        <a:spcBef>
          <a:spcPct val="0"/>
        </a:spcBef>
        <a:spcAft>
          <a:spcPct val="0"/>
        </a:spcAft>
        <a:defRPr sz="4400">
          <a:solidFill>
            <a:srgbClr val="B4BE35"/>
          </a:solidFill>
          <a:latin typeface="Calibri" pitchFamily="34" charset="0"/>
        </a:defRPr>
      </a:lvl8pPr>
      <a:lvl9pPr marL="1828800" algn="ctr" defTabSz="457200" rtl="0" fontAlgn="base">
        <a:spcBef>
          <a:spcPct val="0"/>
        </a:spcBef>
        <a:spcAft>
          <a:spcPct val="0"/>
        </a:spcAft>
        <a:defRPr sz="4400">
          <a:solidFill>
            <a:srgbClr val="B4BE35"/>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B4BE35"/>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B4BE35"/>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B4BE35"/>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B4BE35"/>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B4BE3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26.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vmlDrawing" Target="../drawings/vmlDrawing3.vml"/><Relationship Id="rId5" Type="http://schemas.openxmlformats.org/officeDocument/2006/relationships/image" Target="../media/image27.e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kcl.ac.uk/kcmhr" TargetMode="Externa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4213" y="1262743"/>
            <a:ext cx="7772400" cy="1836057"/>
          </a:xfrm>
        </p:spPr>
        <p:txBody>
          <a:bodyPr/>
          <a:lstStyle/>
          <a:p>
            <a:r>
              <a:rPr lang="en-GB" dirty="0">
                <a:latin typeface="Calibri" panose="020F0502020204030204" pitchFamily="34" charset="0"/>
                <a:ea typeface="Calibri" panose="020F0502020204030204" pitchFamily="34" charset="0"/>
              </a:rPr>
              <a:t>The Organisational Management of Mental Health </a:t>
            </a:r>
            <a:endParaRPr lang="en-GB" altLang="en-US" dirty="0"/>
          </a:p>
        </p:txBody>
      </p:sp>
      <p:sp>
        <p:nvSpPr>
          <p:cNvPr id="6" name="Subtitle 5"/>
          <p:cNvSpPr>
            <a:spLocks noGrp="1"/>
          </p:cNvSpPr>
          <p:nvPr>
            <p:ph type="subTitle" idx="1"/>
          </p:nvPr>
        </p:nvSpPr>
        <p:spPr>
          <a:xfrm>
            <a:off x="1371600" y="3886200"/>
            <a:ext cx="6400800" cy="1752600"/>
          </a:xfrm>
        </p:spPr>
        <p:txBody>
          <a:bodyPr/>
          <a:lstStyle/>
          <a:p>
            <a:pPr>
              <a:buFont typeface="Arial" panose="020B0604020202020204" pitchFamily="34" charset="0"/>
              <a:buNone/>
              <a:defRPr/>
            </a:pPr>
            <a:r>
              <a:rPr lang="en-GB" dirty="0">
                <a:solidFill>
                  <a:schemeClr val="tx1"/>
                </a:solidFill>
              </a:rPr>
              <a:t>Darren Humphrey</a:t>
            </a:r>
          </a:p>
          <a:p>
            <a:r>
              <a:rPr lang="en-GB" sz="2000" dirty="0">
                <a:solidFill>
                  <a:srgbClr val="000000"/>
                </a:solidFill>
                <a:latin typeface="Arial" panose="020B0604020202020204" pitchFamily="34" charset="0"/>
              </a:rPr>
              <a:t>Dip HE, BSc Hons, RN (MH) Senior Clinician, March on Stress </a:t>
            </a:r>
            <a:r>
              <a:rPr lang="en-GB" dirty="0">
                <a:solidFill>
                  <a:srgbClr val="000000"/>
                </a:solidFill>
                <a:latin typeface="Arial" panose="020B0604020202020204" pitchFamily="34" charset="0"/>
              </a:rPr>
              <a:t>	</a:t>
            </a:r>
          </a:p>
          <a:p>
            <a:pPr>
              <a:buFont typeface="Arial" panose="020B0604020202020204" pitchFamily="34" charset="0"/>
              <a:buNone/>
              <a:defRPr/>
            </a:pPr>
            <a:endParaRPr lang="en-GB" dirty="0"/>
          </a:p>
        </p:txBody>
      </p:sp>
      <p:pic>
        <p:nvPicPr>
          <p:cNvPr id="3" name="Picture 2">
            <a:extLst>
              <a:ext uri="{FF2B5EF4-FFF2-40B4-BE49-F238E27FC236}">
                <a16:creationId xmlns="" xmlns:a16="http://schemas.microsoft.com/office/drawing/2014/main" id="{48E371D0-35FA-4813-BE0E-171E807D9772}"/>
              </a:ext>
            </a:extLst>
          </p:cNvPr>
          <p:cNvPicPr>
            <a:picLocks noChangeAspect="1"/>
          </p:cNvPicPr>
          <p:nvPr/>
        </p:nvPicPr>
        <p:blipFill>
          <a:blip r:embed="rId3"/>
          <a:stretch>
            <a:fillRect/>
          </a:stretch>
        </p:blipFill>
        <p:spPr>
          <a:xfrm>
            <a:off x="216791" y="241422"/>
            <a:ext cx="1263666" cy="12552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Physical Health Treatment?</a:t>
            </a:r>
          </a:p>
        </p:txBody>
      </p:sp>
      <p:sp>
        <p:nvSpPr>
          <p:cNvPr id="4" name="TextBox 3"/>
          <p:cNvSpPr txBox="1"/>
          <p:nvPr/>
        </p:nvSpPr>
        <p:spPr>
          <a:xfrm>
            <a:off x="2489200" y="3632200"/>
            <a:ext cx="2032000"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a:cs typeface="Calibri"/>
                <a:sym typeface="Calibri"/>
              </a:rPr>
              <a:t>Treatment</a:t>
            </a:r>
          </a:p>
        </p:txBody>
      </p:sp>
      <p:cxnSp>
        <p:nvCxnSpPr>
          <p:cNvPr id="7" name="Straight Arrow Connector 6"/>
          <p:cNvCxnSpPr/>
          <p:nvPr/>
        </p:nvCxnSpPr>
        <p:spPr bwMode="auto">
          <a:xfrm>
            <a:off x="1701800" y="3863032"/>
            <a:ext cx="609600" cy="0"/>
          </a:xfrm>
          <a:prstGeom prst="straightConnector1">
            <a:avLst/>
          </a:prstGeom>
          <a:solidFill>
            <a:schemeClr val="bg2"/>
          </a:solidFill>
          <a:ln w="444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4648200" y="4093865"/>
            <a:ext cx="736600" cy="376535"/>
          </a:xfrm>
          <a:prstGeom prst="straightConnector1">
            <a:avLst/>
          </a:prstGeom>
          <a:solidFill>
            <a:schemeClr val="bg2"/>
          </a:solidFill>
          <a:ln w="444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V="1">
            <a:off x="4648200" y="3201341"/>
            <a:ext cx="825500" cy="420391"/>
          </a:xfrm>
          <a:prstGeom prst="straightConnector1">
            <a:avLst/>
          </a:prstGeom>
          <a:solidFill>
            <a:schemeClr val="bg2"/>
          </a:solidFill>
          <a:ln w="444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5727700" y="2937171"/>
            <a:ext cx="2286000"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a:cs typeface="Calibri"/>
                <a:sym typeface="Calibri"/>
              </a:rPr>
              <a:t>Back to work</a:t>
            </a:r>
          </a:p>
        </p:txBody>
      </p:sp>
      <p:sp>
        <p:nvSpPr>
          <p:cNvPr id="18" name="TextBox 17"/>
          <p:cNvSpPr txBox="1"/>
          <p:nvPr/>
        </p:nvSpPr>
        <p:spPr>
          <a:xfrm>
            <a:off x="5727700" y="4299891"/>
            <a:ext cx="2394324"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a:cs typeface="Calibri"/>
                <a:sym typeface="Calibri"/>
              </a:rPr>
              <a:t>Return to  good health</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219" y="2046805"/>
            <a:ext cx="2072981" cy="150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41" y="2712192"/>
            <a:ext cx="1473743" cy="1678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45467"/>
            <a:ext cx="2028825" cy="483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5447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trmwsbi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0836" y="2269611"/>
            <a:ext cx="1445939" cy="134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Mental Health Treatment?</a:t>
            </a:r>
          </a:p>
        </p:txBody>
      </p:sp>
      <p:sp>
        <p:nvSpPr>
          <p:cNvPr id="4" name="TextBox 3"/>
          <p:cNvSpPr txBox="1"/>
          <p:nvPr/>
        </p:nvSpPr>
        <p:spPr>
          <a:xfrm>
            <a:off x="2489200" y="3632200"/>
            <a:ext cx="2032000"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a:cs typeface="Calibri"/>
                <a:sym typeface="Calibri"/>
              </a:rPr>
              <a:t>Treatment</a:t>
            </a:r>
          </a:p>
        </p:txBody>
      </p:sp>
      <p:pic>
        <p:nvPicPr>
          <p:cNvPr id="68611" name="Picture 3" descr="C:\Users\spdpneg\AppData\Local\Microsoft\Windows\Temporary Internet Files\Content.IE5\DZYW1N9X\People_Politician[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498" y="3201341"/>
            <a:ext cx="1072058" cy="15475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bwMode="auto">
          <a:xfrm>
            <a:off x="1701800" y="3863032"/>
            <a:ext cx="609600" cy="0"/>
          </a:xfrm>
          <a:prstGeom prst="straightConnector1">
            <a:avLst/>
          </a:prstGeom>
          <a:solidFill>
            <a:schemeClr val="bg2"/>
          </a:solidFill>
          <a:ln w="444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4648200" y="4093865"/>
            <a:ext cx="736600" cy="376535"/>
          </a:xfrm>
          <a:prstGeom prst="straightConnector1">
            <a:avLst/>
          </a:prstGeom>
          <a:solidFill>
            <a:schemeClr val="bg2"/>
          </a:solidFill>
          <a:ln w="444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V="1">
            <a:off x="4648200" y="3201341"/>
            <a:ext cx="825500" cy="420391"/>
          </a:xfrm>
          <a:prstGeom prst="straightConnector1">
            <a:avLst/>
          </a:prstGeom>
          <a:solidFill>
            <a:schemeClr val="bg2"/>
          </a:solidFill>
          <a:ln w="444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5727700" y="2937171"/>
            <a:ext cx="2286000"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a:cs typeface="Calibri"/>
                <a:sym typeface="Calibri"/>
              </a:rPr>
              <a:t>Back to work</a:t>
            </a:r>
          </a:p>
        </p:txBody>
      </p:sp>
      <p:sp>
        <p:nvSpPr>
          <p:cNvPr id="18" name="TextBox 17"/>
          <p:cNvSpPr txBox="1"/>
          <p:nvPr/>
        </p:nvSpPr>
        <p:spPr>
          <a:xfrm>
            <a:off x="5727700" y="4299891"/>
            <a:ext cx="2394324"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a:cs typeface="Calibri"/>
                <a:sym typeface="Calibri"/>
              </a:rPr>
              <a:t>Return to  good health</a:t>
            </a:r>
          </a:p>
        </p:txBody>
      </p:sp>
      <p:sp>
        <p:nvSpPr>
          <p:cNvPr id="13" name="TextBox 12"/>
          <p:cNvSpPr txBox="1"/>
          <p:nvPr/>
        </p:nvSpPr>
        <p:spPr>
          <a:xfrm>
            <a:off x="618488" y="1250435"/>
            <a:ext cx="1606136"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Recognition </a:t>
            </a:r>
          </a:p>
        </p:txBody>
      </p:sp>
      <p:sp>
        <p:nvSpPr>
          <p:cNvPr id="14" name="TextBox 13"/>
          <p:cNvSpPr txBox="1"/>
          <p:nvPr/>
        </p:nvSpPr>
        <p:spPr>
          <a:xfrm>
            <a:off x="618488" y="1909248"/>
            <a:ext cx="1606137"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Self stigma </a:t>
            </a:r>
          </a:p>
        </p:txBody>
      </p:sp>
      <p:sp>
        <p:nvSpPr>
          <p:cNvPr id="15" name="TextBox 14"/>
          <p:cNvSpPr txBox="1"/>
          <p:nvPr/>
        </p:nvSpPr>
        <p:spPr>
          <a:xfrm>
            <a:off x="618488" y="2552815"/>
            <a:ext cx="1627848"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Barriers to care </a:t>
            </a:r>
          </a:p>
        </p:txBody>
      </p:sp>
      <p:sp>
        <p:nvSpPr>
          <p:cNvPr id="16" name="TextBox 15"/>
          <p:cNvSpPr txBox="1"/>
          <p:nvPr/>
        </p:nvSpPr>
        <p:spPr>
          <a:xfrm>
            <a:off x="618488" y="4839257"/>
            <a:ext cx="1606136"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Career fears</a:t>
            </a:r>
          </a:p>
        </p:txBody>
      </p:sp>
      <p:sp>
        <p:nvSpPr>
          <p:cNvPr id="19" name="TextBox 18"/>
          <p:cNvSpPr txBox="1"/>
          <p:nvPr/>
        </p:nvSpPr>
        <p:spPr>
          <a:xfrm>
            <a:off x="618488" y="5494855"/>
            <a:ext cx="1606136"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Time off work </a:t>
            </a:r>
          </a:p>
        </p:txBody>
      </p:sp>
      <p:sp>
        <p:nvSpPr>
          <p:cNvPr id="20" name="TextBox 19"/>
          <p:cNvSpPr txBox="1"/>
          <p:nvPr/>
        </p:nvSpPr>
        <p:spPr>
          <a:xfrm>
            <a:off x="2600738" y="1288020"/>
            <a:ext cx="2087564"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Availability</a:t>
            </a:r>
          </a:p>
        </p:txBody>
      </p:sp>
      <p:sp>
        <p:nvSpPr>
          <p:cNvPr id="21" name="TextBox 20"/>
          <p:cNvSpPr txBox="1"/>
          <p:nvPr/>
        </p:nvSpPr>
        <p:spPr>
          <a:xfrm>
            <a:off x="2600738" y="1915599"/>
            <a:ext cx="1606136"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Geography </a:t>
            </a:r>
          </a:p>
        </p:txBody>
      </p:sp>
      <p:sp>
        <p:nvSpPr>
          <p:cNvPr id="22" name="TextBox 21"/>
          <p:cNvSpPr txBox="1"/>
          <p:nvPr/>
        </p:nvSpPr>
        <p:spPr>
          <a:xfrm>
            <a:off x="2600738" y="2567839"/>
            <a:ext cx="1606136"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Trust</a:t>
            </a:r>
          </a:p>
        </p:txBody>
      </p:sp>
      <p:sp>
        <p:nvSpPr>
          <p:cNvPr id="23" name="TextBox 22"/>
          <p:cNvSpPr txBox="1"/>
          <p:nvPr/>
        </p:nvSpPr>
        <p:spPr>
          <a:xfrm>
            <a:off x="2600738" y="4839257"/>
            <a:ext cx="1606136"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Training</a:t>
            </a:r>
          </a:p>
        </p:txBody>
      </p:sp>
      <p:sp>
        <p:nvSpPr>
          <p:cNvPr id="24" name="TextBox 23"/>
          <p:cNvSpPr txBox="1"/>
          <p:nvPr/>
        </p:nvSpPr>
        <p:spPr>
          <a:xfrm>
            <a:off x="2600738" y="5494855"/>
            <a:ext cx="2415762"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Therapeutic Alliance </a:t>
            </a:r>
          </a:p>
        </p:txBody>
      </p:sp>
      <p:sp>
        <p:nvSpPr>
          <p:cNvPr id="25" name="TextBox 24"/>
          <p:cNvSpPr txBox="1"/>
          <p:nvPr/>
        </p:nvSpPr>
        <p:spPr>
          <a:xfrm>
            <a:off x="5727700" y="1417638"/>
            <a:ext cx="1606136"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Loss of esteem </a:t>
            </a:r>
          </a:p>
        </p:txBody>
      </p:sp>
      <p:sp>
        <p:nvSpPr>
          <p:cNvPr id="26" name="TextBox 25"/>
          <p:cNvSpPr txBox="1"/>
          <p:nvPr/>
        </p:nvSpPr>
        <p:spPr>
          <a:xfrm>
            <a:off x="5727699" y="2084945"/>
            <a:ext cx="2016125"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Loss of confidence</a:t>
            </a:r>
          </a:p>
        </p:txBody>
      </p:sp>
      <p:sp>
        <p:nvSpPr>
          <p:cNvPr id="27" name="TextBox 26"/>
          <p:cNvSpPr txBox="1"/>
          <p:nvPr/>
        </p:nvSpPr>
        <p:spPr>
          <a:xfrm>
            <a:off x="5727700" y="5023923"/>
            <a:ext cx="1606136"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Fear of relapse </a:t>
            </a:r>
          </a:p>
        </p:txBody>
      </p:sp>
      <p:sp>
        <p:nvSpPr>
          <p:cNvPr id="28" name="TextBox 27"/>
          <p:cNvSpPr txBox="1"/>
          <p:nvPr/>
        </p:nvSpPr>
        <p:spPr>
          <a:xfrm>
            <a:off x="5727700" y="5494855"/>
            <a:ext cx="2516188"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Concerns of colleagues</a:t>
            </a:r>
          </a:p>
        </p:txBody>
      </p:sp>
    </p:spTree>
    <p:extLst>
      <p:ext uri="{BB962C8B-B14F-4D97-AF65-F5344CB8AC3E}">
        <p14:creationId xmlns:p14="http://schemas.microsoft.com/office/powerpoint/2010/main" val="343236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reality is that MH treatment processes are complex!</a:t>
            </a:r>
          </a:p>
        </p:txBody>
      </p:sp>
      <p:pic>
        <p:nvPicPr>
          <p:cNvPr id="1026" name="Picture 2" descr="http://ocw.mit.edu/courses/biology/7-343-network-medicine-using-systems-biology-and-signaling-networks-to-create-novel-cancer-therapeutics-fall-2012/7-343f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04" y="2347911"/>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sheknows.com/articles/2012/01/national-spaghetti-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045" y="2643560"/>
            <a:ext cx="3991850" cy="26545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360894" y="2447365"/>
            <a:ext cx="288792" cy="1288475"/>
          </a:xfrm>
          <a:prstGeom prst="straightConnector1">
            <a:avLst/>
          </a:prstGeom>
          <a:noFill/>
          <a:ln w="38100" cap="flat">
            <a:solidFill>
              <a:schemeClr val="tx1"/>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6" name="TextBox 5"/>
          <p:cNvSpPr txBox="1"/>
          <p:nvPr/>
        </p:nvSpPr>
        <p:spPr>
          <a:xfrm>
            <a:off x="3831084" y="2014122"/>
            <a:ext cx="2087564"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Antidepressants</a:t>
            </a:r>
          </a:p>
        </p:txBody>
      </p:sp>
      <p:sp>
        <p:nvSpPr>
          <p:cNvPr id="8" name="TextBox 7"/>
          <p:cNvSpPr txBox="1"/>
          <p:nvPr/>
        </p:nvSpPr>
        <p:spPr>
          <a:xfrm>
            <a:off x="6651812" y="1959509"/>
            <a:ext cx="681317"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CBT</a:t>
            </a:r>
          </a:p>
        </p:txBody>
      </p:sp>
      <p:sp>
        <p:nvSpPr>
          <p:cNvPr id="9" name="TextBox 8"/>
          <p:cNvSpPr txBox="1"/>
          <p:nvPr/>
        </p:nvSpPr>
        <p:spPr>
          <a:xfrm>
            <a:off x="7782338" y="2444467"/>
            <a:ext cx="1155474" cy="369332"/>
          </a:xfrm>
          <a:prstGeom prst="rect">
            <a:avLst/>
          </a:prstGeom>
          <a:solidFill>
            <a:schemeClr val="accent1"/>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00"/>
                </a:solidFill>
                <a:effectLst/>
                <a:uLnTx/>
                <a:uFillTx/>
                <a:latin typeface="Calibri"/>
                <a:cs typeface="Calibri"/>
                <a:sym typeface="Calibri"/>
              </a:rPr>
              <a:t>Sick leave</a:t>
            </a:r>
          </a:p>
        </p:txBody>
      </p:sp>
      <p:cxnSp>
        <p:nvCxnSpPr>
          <p:cNvPr id="10" name="Straight Arrow Connector 9"/>
          <p:cNvCxnSpPr/>
          <p:nvPr/>
        </p:nvCxnSpPr>
        <p:spPr>
          <a:xfrm flipH="1">
            <a:off x="6571616" y="2328841"/>
            <a:ext cx="559013" cy="1288475"/>
          </a:xfrm>
          <a:prstGeom prst="straightConnector1">
            <a:avLst/>
          </a:prstGeom>
          <a:noFill/>
          <a:ln w="38100" cap="flat">
            <a:solidFill>
              <a:schemeClr val="tx1"/>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flipH="1">
            <a:off x="7782338" y="2822764"/>
            <a:ext cx="558252" cy="1372719"/>
          </a:xfrm>
          <a:prstGeom prst="straightConnector1">
            <a:avLst/>
          </a:prstGeom>
          <a:noFill/>
          <a:ln w="38100" cap="flat">
            <a:solidFill>
              <a:schemeClr val="tx1"/>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072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D30608-6054-4889-8DCC-2B91820433EC}"/>
              </a:ext>
            </a:extLst>
          </p:cNvPr>
          <p:cNvSpPr>
            <a:spLocks noGrp="1"/>
          </p:cNvSpPr>
          <p:nvPr>
            <p:ph type="title"/>
          </p:nvPr>
        </p:nvSpPr>
        <p:spPr/>
        <p:txBody>
          <a:bodyPr/>
          <a:lstStyle/>
          <a:p>
            <a:r>
              <a:rPr lang="en-GB" dirty="0"/>
              <a:t>The Black Dog</a:t>
            </a:r>
          </a:p>
        </p:txBody>
      </p:sp>
      <p:pic>
        <p:nvPicPr>
          <p:cNvPr id="4" name="Black Dog">
            <a:hlinkClick r:id="" action="ppaction://media"/>
            <a:extLst>
              <a:ext uri="{FF2B5EF4-FFF2-40B4-BE49-F238E27FC236}">
                <a16:creationId xmlns="" xmlns:a16="http://schemas.microsoft.com/office/drawing/2014/main" id="{CEB0BDDA-9D32-442A-83D7-7C4CA32CA5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872198"/>
            <a:ext cx="8229599" cy="5258728"/>
          </a:xfrm>
        </p:spPr>
      </p:pic>
    </p:spTree>
    <p:extLst>
      <p:ext uri="{BB962C8B-B14F-4D97-AF65-F5344CB8AC3E}">
        <p14:creationId xmlns:p14="http://schemas.microsoft.com/office/powerpoint/2010/main" val="1361225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dirty="0">
                <a:solidFill>
                  <a:srgbClr val="B4BE35"/>
                </a:solidFill>
              </a:rPr>
              <a:t>The Prevalence of Suicide</a:t>
            </a:r>
          </a:p>
        </p:txBody>
      </p:sp>
      <p:sp>
        <p:nvSpPr>
          <p:cNvPr id="3" name="Content Placeholder 2"/>
          <p:cNvSpPr>
            <a:spLocks noGrp="1"/>
          </p:cNvSpPr>
          <p:nvPr>
            <p:ph idx="1"/>
          </p:nvPr>
        </p:nvSpPr>
        <p:spPr>
          <a:xfrm>
            <a:off x="457200" y="1318846"/>
            <a:ext cx="8229600" cy="4525963"/>
          </a:xfrm>
        </p:spPr>
        <p:txBody>
          <a:bodyPr/>
          <a:lstStyle/>
          <a:p>
            <a:pPr lvl="1">
              <a:buFont typeface="Wingdings" panose="05000000000000000000" pitchFamily="2" charset="2"/>
              <a:buChar char="§"/>
              <a:defRPr/>
            </a:pPr>
            <a:r>
              <a:rPr lang="en-GB" dirty="0"/>
              <a:t>13 People die every day as a result of suicide in the UK</a:t>
            </a:r>
          </a:p>
          <a:p>
            <a:pPr lvl="1">
              <a:buFont typeface="Wingdings" panose="05000000000000000000" pitchFamily="2" charset="2"/>
              <a:buChar char="§"/>
              <a:defRPr/>
            </a:pPr>
            <a:r>
              <a:rPr lang="en-GB" dirty="0"/>
              <a:t>Highest rates are men aged between 40-50</a:t>
            </a:r>
          </a:p>
          <a:p>
            <a:pPr lvl="1">
              <a:buFont typeface="Wingdings" panose="05000000000000000000" pitchFamily="2" charset="2"/>
              <a:buChar char="§"/>
              <a:defRPr/>
            </a:pPr>
            <a:r>
              <a:rPr lang="en-GB" dirty="0"/>
              <a:t>It is the leading cause of death amongst young men.</a:t>
            </a:r>
          </a:p>
          <a:p>
            <a:pPr lvl="1">
              <a:buFont typeface="Wingdings" panose="05000000000000000000" pitchFamily="2" charset="2"/>
              <a:buChar char="§"/>
              <a:defRPr/>
            </a:pPr>
            <a:r>
              <a:rPr lang="en-GB" dirty="0"/>
              <a:t>The rate of suicide amongst men is 3 x that of women</a:t>
            </a:r>
          </a:p>
          <a:p>
            <a:pPr lvl="1">
              <a:buFont typeface="Wingdings" panose="05000000000000000000" pitchFamily="2" charset="2"/>
              <a:buChar char="§"/>
              <a:defRPr/>
            </a:pPr>
            <a:r>
              <a:rPr lang="en-GB" dirty="0"/>
              <a:t>Suicide rates in women have risen significantly over the last 5 years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0DF7FD-35CF-42F6-9FCE-3EFCE36CA220}"/>
              </a:ext>
            </a:extLst>
          </p:cNvPr>
          <p:cNvSpPr>
            <a:spLocks noGrp="1"/>
          </p:cNvSpPr>
          <p:nvPr>
            <p:ph type="title"/>
          </p:nvPr>
        </p:nvSpPr>
        <p:spPr>
          <a:xfrm>
            <a:off x="457200" y="274638"/>
            <a:ext cx="8229600" cy="808574"/>
          </a:xfrm>
        </p:spPr>
        <p:txBody>
          <a:bodyPr/>
          <a:lstStyle/>
          <a:p>
            <a:r>
              <a:rPr lang="en-GB" dirty="0"/>
              <a:t>Known Risk Factors</a:t>
            </a:r>
          </a:p>
        </p:txBody>
      </p:sp>
      <p:sp>
        <p:nvSpPr>
          <p:cNvPr id="3" name="Content Placeholder 2">
            <a:extLst>
              <a:ext uri="{FF2B5EF4-FFF2-40B4-BE49-F238E27FC236}">
                <a16:creationId xmlns="" xmlns:a16="http://schemas.microsoft.com/office/drawing/2014/main" id="{CA9642FC-F471-4351-8ED9-DDFA750A7DCC}"/>
              </a:ext>
            </a:extLst>
          </p:cNvPr>
          <p:cNvSpPr>
            <a:spLocks noGrp="1"/>
          </p:cNvSpPr>
          <p:nvPr>
            <p:ph sz="half" idx="1"/>
          </p:nvPr>
        </p:nvSpPr>
        <p:spPr>
          <a:xfrm>
            <a:off x="457200" y="1276644"/>
            <a:ext cx="4038600" cy="4525963"/>
          </a:xfrm>
        </p:spPr>
        <p:txBody>
          <a:bodyPr/>
          <a:lstStyle/>
          <a:p>
            <a:pPr>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Family history of suicide</a:t>
            </a:r>
          </a:p>
          <a:p>
            <a:pPr>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Family history of child maltreatment</a:t>
            </a:r>
          </a:p>
          <a:p>
            <a:pPr>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Previous suicide attempt(s)</a:t>
            </a:r>
          </a:p>
          <a:p>
            <a:pPr>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History of mental disorders, particularly clinical depression</a:t>
            </a:r>
          </a:p>
          <a:p>
            <a:pPr>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History of alcohol and substance abuse</a:t>
            </a:r>
          </a:p>
          <a:p>
            <a:pPr>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Feelings of hopelessness</a:t>
            </a:r>
          </a:p>
          <a:p>
            <a:pPr>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Impulsive or aggressive tendencies</a:t>
            </a:r>
          </a:p>
          <a:p>
            <a:pPr>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Cultural and religious beliefs</a:t>
            </a:r>
            <a:endParaRPr lang="en-GB" dirty="0">
              <a:solidFill>
                <a:schemeClr val="tx1"/>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 xmlns:a16="http://schemas.microsoft.com/office/drawing/2014/main" id="{3901707D-CA39-4F84-AA7F-006B82DFD40F}"/>
              </a:ext>
            </a:extLst>
          </p:cNvPr>
          <p:cNvSpPr>
            <a:spLocks noGrp="1"/>
          </p:cNvSpPr>
          <p:nvPr>
            <p:ph sz="half" idx="2"/>
          </p:nvPr>
        </p:nvSpPr>
        <p:spPr>
          <a:xfrm>
            <a:off x="4648200" y="1276644"/>
            <a:ext cx="4038600" cy="4525963"/>
          </a:xfrm>
        </p:spPr>
        <p:txBody>
          <a:bodyPr/>
          <a:lstStyle/>
          <a:p>
            <a:r>
              <a:rPr lang="en-GB" sz="2000" dirty="0">
                <a:solidFill>
                  <a:schemeClr val="tx1"/>
                </a:solidFill>
              </a:rPr>
              <a:t>Local epidemics of suicide</a:t>
            </a:r>
          </a:p>
          <a:p>
            <a:r>
              <a:rPr lang="en-GB" sz="2000" dirty="0">
                <a:solidFill>
                  <a:schemeClr val="tx1"/>
                </a:solidFill>
              </a:rPr>
              <a:t>Isolation, a feeling of being cut off from other people</a:t>
            </a:r>
          </a:p>
          <a:p>
            <a:r>
              <a:rPr lang="en-GB" sz="2000" dirty="0">
                <a:solidFill>
                  <a:schemeClr val="tx1"/>
                </a:solidFill>
              </a:rPr>
              <a:t>Barriers to accessing mental health treatment</a:t>
            </a:r>
          </a:p>
          <a:p>
            <a:r>
              <a:rPr lang="en-GB" sz="2000" dirty="0">
                <a:solidFill>
                  <a:schemeClr val="tx1"/>
                </a:solidFill>
              </a:rPr>
              <a:t>Loss (relational, social, work, or financial)</a:t>
            </a:r>
          </a:p>
          <a:p>
            <a:r>
              <a:rPr lang="en-GB" sz="2000" dirty="0">
                <a:solidFill>
                  <a:schemeClr val="tx1"/>
                </a:solidFill>
              </a:rPr>
              <a:t>Physical illness</a:t>
            </a:r>
          </a:p>
          <a:p>
            <a:r>
              <a:rPr lang="en-GB" sz="2000" dirty="0">
                <a:solidFill>
                  <a:schemeClr val="tx1"/>
                </a:solidFill>
              </a:rPr>
              <a:t>Easy access to lethal methods</a:t>
            </a:r>
          </a:p>
          <a:p>
            <a:r>
              <a:rPr lang="en-GB" sz="2000" dirty="0">
                <a:solidFill>
                  <a:schemeClr val="tx1"/>
                </a:solidFill>
              </a:rPr>
              <a:t>Unwillingness to seek help because of the stigma attached to mental illness</a:t>
            </a:r>
            <a:endParaRPr lang="en-GB" dirty="0">
              <a:solidFill>
                <a:schemeClr val="tx1"/>
              </a:solidFill>
            </a:endParaRPr>
          </a:p>
        </p:txBody>
      </p:sp>
    </p:spTree>
    <p:extLst>
      <p:ext uri="{BB962C8B-B14F-4D97-AF65-F5344CB8AC3E}">
        <p14:creationId xmlns:p14="http://schemas.microsoft.com/office/powerpoint/2010/main" val="1114791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E334CF-3743-4595-A7D2-73018E1B4307}"/>
              </a:ext>
            </a:extLst>
          </p:cNvPr>
          <p:cNvSpPr>
            <a:spLocks noGrp="1"/>
          </p:cNvSpPr>
          <p:nvPr>
            <p:ph type="title"/>
          </p:nvPr>
        </p:nvSpPr>
        <p:spPr/>
        <p:txBody>
          <a:bodyPr/>
          <a:lstStyle/>
          <a:p>
            <a:r>
              <a:rPr lang="en-GB" dirty="0"/>
              <a:t>Suicide and the LGBT Community</a:t>
            </a:r>
          </a:p>
        </p:txBody>
      </p:sp>
      <p:sp>
        <p:nvSpPr>
          <p:cNvPr id="3" name="Content Placeholder 2">
            <a:extLst>
              <a:ext uri="{FF2B5EF4-FFF2-40B4-BE49-F238E27FC236}">
                <a16:creationId xmlns="" xmlns:a16="http://schemas.microsoft.com/office/drawing/2014/main" id="{0E3158EB-977B-4C3F-85A4-D0BDEAD22E55}"/>
              </a:ext>
            </a:extLst>
          </p:cNvPr>
          <p:cNvSpPr>
            <a:spLocks noGrp="1"/>
          </p:cNvSpPr>
          <p:nvPr>
            <p:ph idx="1"/>
          </p:nvPr>
        </p:nvSpPr>
        <p:spPr>
          <a:xfrm>
            <a:off x="457200" y="1206304"/>
            <a:ext cx="8229600" cy="4530725"/>
          </a:xfrm>
        </p:spPr>
        <p:txBody>
          <a:bodyPr/>
          <a:lstStyle/>
          <a:p>
            <a:r>
              <a:rPr lang="en-GB" sz="2000" dirty="0"/>
              <a:t>The rate of suicide attempts is 4 times greater for LGB youth and 2 times greater for questioning youth than that of straight youth.</a:t>
            </a:r>
          </a:p>
          <a:p>
            <a:r>
              <a:rPr lang="en-GB" sz="2000" dirty="0"/>
              <a:t>Suicide attempts by LGB youth and questioning youth are 4 to 6 times more likely to result in injury, poisoning, or overdose that requires treatment </a:t>
            </a:r>
          </a:p>
          <a:p>
            <a:r>
              <a:rPr lang="en-GB" sz="2000" dirty="0"/>
              <a:t>40% of transgender adults reported having made a suicide attempt. 92% of these individuals reported having attempted suicide before the age of 25.</a:t>
            </a:r>
          </a:p>
          <a:p>
            <a:r>
              <a:rPr lang="en-GB" sz="2000" dirty="0"/>
              <a:t>LGBT youth who come from highly rejecting families are 8.4 times as likely to have attempted suicide as LGB peers who reported no or low levels of family rejection.</a:t>
            </a:r>
          </a:p>
        </p:txBody>
      </p:sp>
    </p:spTree>
    <p:extLst>
      <p:ext uri="{BB962C8B-B14F-4D97-AF65-F5344CB8AC3E}">
        <p14:creationId xmlns:p14="http://schemas.microsoft.com/office/powerpoint/2010/main" val="3372062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F8025D-0D85-4059-8938-575DE9DBF8E7}"/>
              </a:ext>
            </a:extLst>
          </p:cNvPr>
          <p:cNvSpPr>
            <a:spLocks noGrp="1"/>
          </p:cNvSpPr>
          <p:nvPr>
            <p:ph type="title"/>
          </p:nvPr>
        </p:nvSpPr>
        <p:spPr/>
        <p:txBody>
          <a:bodyPr/>
          <a:lstStyle/>
          <a:p>
            <a:r>
              <a:rPr lang="en-GB" b="1" dirty="0">
                <a:latin typeface="inherit"/>
              </a:rPr>
              <a:t>LGBT Suicide Risk Factors</a:t>
            </a:r>
            <a:endParaRPr lang="en-GB" dirty="0"/>
          </a:p>
        </p:txBody>
      </p:sp>
      <p:sp>
        <p:nvSpPr>
          <p:cNvPr id="3" name="Content Placeholder 2">
            <a:extLst>
              <a:ext uri="{FF2B5EF4-FFF2-40B4-BE49-F238E27FC236}">
                <a16:creationId xmlns="" xmlns:a16="http://schemas.microsoft.com/office/drawing/2014/main" id="{23DE89EF-ACDE-45BB-921B-D8181E3FF750}"/>
              </a:ext>
            </a:extLst>
          </p:cNvPr>
          <p:cNvSpPr>
            <a:spLocks noGrp="1"/>
          </p:cNvSpPr>
          <p:nvPr>
            <p:ph idx="1"/>
          </p:nvPr>
        </p:nvSpPr>
        <p:spPr/>
        <p:txBody>
          <a:bodyPr/>
          <a:lstStyle/>
          <a:p>
            <a:r>
              <a:rPr lang="en-GB" sz="2000" dirty="0"/>
              <a:t>Minority Stress - In the LGBT population, more than 75% of people in a community setting reported suffering verbal harassment </a:t>
            </a:r>
          </a:p>
          <a:p>
            <a:r>
              <a:rPr lang="en-GB" sz="2000" dirty="0"/>
              <a:t>Internalised homophobia also contributes to LGBT suicide risk.</a:t>
            </a:r>
          </a:p>
          <a:p>
            <a:r>
              <a:rPr lang="en-GB" sz="2000" dirty="0"/>
              <a:t>LGB youth who experienced severe family rejection were more than 8 times more likely to report having attempted suicide compared with peers from families with little or no rejection.</a:t>
            </a:r>
          </a:p>
          <a:p>
            <a:r>
              <a:rPr lang="en-GB" sz="2000" dirty="0"/>
              <a:t>LGBT suicide risk factors also include previous suicide attempts, existing psychiatric conditions and other risk factors that can be present for anyone.</a:t>
            </a:r>
          </a:p>
        </p:txBody>
      </p:sp>
    </p:spTree>
    <p:extLst>
      <p:ext uri="{BB962C8B-B14F-4D97-AF65-F5344CB8AC3E}">
        <p14:creationId xmlns:p14="http://schemas.microsoft.com/office/powerpoint/2010/main" val="2647958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ECCA1DE-04D7-4E45-9916-4FB647924F16}"/>
              </a:ext>
            </a:extLst>
          </p:cNvPr>
          <p:cNvPicPr>
            <a:picLocks noChangeAspect="1"/>
          </p:cNvPicPr>
          <p:nvPr/>
        </p:nvPicPr>
        <p:blipFill>
          <a:blip r:embed="rId2"/>
          <a:stretch>
            <a:fillRect/>
          </a:stretch>
        </p:blipFill>
        <p:spPr>
          <a:xfrm>
            <a:off x="482600" y="822007"/>
            <a:ext cx="8178799" cy="5213984"/>
          </a:xfrm>
          <a:prstGeom prst="rect">
            <a:avLst/>
          </a:prstGeom>
        </p:spPr>
      </p:pic>
    </p:spTree>
    <p:extLst>
      <p:ext uri="{BB962C8B-B14F-4D97-AF65-F5344CB8AC3E}">
        <p14:creationId xmlns:p14="http://schemas.microsoft.com/office/powerpoint/2010/main" val="1861434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0DA712-998C-480D-9CD5-4A9976C5D7D8}"/>
              </a:ext>
            </a:extLst>
          </p:cNvPr>
          <p:cNvSpPr>
            <a:spLocks noGrp="1"/>
          </p:cNvSpPr>
          <p:nvPr>
            <p:ph type="title"/>
          </p:nvPr>
        </p:nvSpPr>
        <p:spPr/>
        <p:txBody>
          <a:bodyPr/>
          <a:lstStyle/>
          <a:p>
            <a:r>
              <a:rPr lang="en-GB" b="1" dirty="0"/>
              <a:t>Protective Factors</a:t>
            </a:r>
          </a:p>
        </p:txBody>
      </p:sp>
      <p:sp>
        <p:nvSpPr>
          <p:cNvPr id="3" name="Content Placeholder 2">
            <a:extLst>
              <a:ext uri="{FF2B5EF4-FFF2-40B4-BE49-F238E27FC236}">
                <a16:creationId xmlns="" xmlns:a16="http://schemas.microsoft.com/office/drawing/2014/main" id="{EB0B76B7-A42D-4604-A767-CD00B40C1AD2}"/>
              </a:ext>
            </a:extLst>
          </p:cNvPr>
          <p:cNvSpPr>
            <a:spLocks noGrp="1"/>
          </p:cNvSpPr>
          <p:nvPr>
            <p:ph idx="1"/>
          </p:nvPr>
        </p:nvSpPr>
        <p:spPr>
          <a:xfrm>
            <a:off x="457200" y="1164101"/>
            <a:ext cx="8229600" cy="4530725"/>
          </a:xfrm>
        </p:spPr>
        <p:txBody>
          <a:bodyPr/>
          <a:lstStyle/>
          <a:p>
            <a:pPr marL="0" indent="0">
              <a:buNone/>
            </a:pPr>
            <a:r>
              <a:rPr lang="en-GB" dirty="0"/>
              <a:t>Known Protective factors against LGBT suicide include:</a:t>
            </a:r>
          </a:p>
          <a:p>
            <a:r>
              <a:rPr lang="en-GB" sz="2400" dirty="0"/>
              <a:t>Family support</a:t>
            </a:r>
          </a:p>
          <a:p>
            <a:r>
              <a:rPr lang="en-GB" sz="2400" dirty="0"/>
              <a:t>Reduced stress</a:t>
            </a:r>
          </a:p>
          <a:p>
            <a:r>
              <a:rPr lang="en-GB" sz="2400" dirty="0"/>
              <a:t>Caring adults</a:t>
            </a:r>
          </a:p>
          <a:p>
            <a:r>
              <a:rPr lang="en-GB" sz="2400" dirty="0"/>
              <a:t>School safety and positivity</a:t>
            </a:r>
          </a:p>
          <a:p>
            <a:r>
              <a:rPr lang="en-GB" sz="2400" dirty="0"/>
              <a:t>Equal rights under the law</a:t>
            </a:r>
          </a:p>
          <a:p>
            <a:r>
              <a:rPr lang="en-GB" dirty="0"/>
              <a:t>Supportive workplaces and communities</a:t>
            </a:r>
          </a:p>
          <a:p>
            <a:pPr marL="0" indent="0">
              <a:buNone/>
            </a:pPr>
            <a:endParaRPr lang="en-GB" dirty="0"/>
          </a:p>
        </p:txBody>
      </p:sp>
    </p:spTree>
    <p:extLst>
      <p:ext uri="{BB962C8B-B14F-4D97-AF65-F5344CB8AC3E}">
        <p14:creationId xmlns:p14="http://schemas.microsoft.com/office/powerpoint/2010/main" val="8973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525463" y="274638"/>
            <a:ext cx="8229600" cy="1143000"/>
          </a:xfrm>
        </p:spPr>
        <p:txBody>
          <a:bodyPr/>
          <a:lstStyle/>
          <a:p>
            <a:r>
              <a:rPr lang="en-GB" altLang="en-US" sz="6600" dirty="0">
                <a:solidFill>
                  <a:srgbClr val="B4BE35"/>
                </a:solidFill>
              </a:rPr>
              <a:t>Scope</a:t>
            </a:r>
          </a:p>
        </p:txBody>
      </p:sp>
      <p:sp>
        <p:nvSpPr>
          <p:cNvPr id="4099" name="Content Placeholder 2"/>
          <p:cNvSpPr>
            <a:spLocks noGrp="1"/>
          </p:cNvSpPr>
          <p:nvPr>
            <p:ph idx="1"/>
          </p:nvPr>
        </p:nvSpPr>
        <p:spPr/>
        <p:txBody>
          <a:bodyPr/>
          <a:lstStyle/>
          <a:p>
            <a:r>
              <a:rPr lang="en-GB" altLang="en-US" dirty="0"/>
              <a:t>Prevalence of common mental health disorders</a:t>
            </a:r>
          </a:p>
          <a:p>
            <a:r>
              <a:rPr lang="en-GB" altLang="en-US" dirty="0"/>
              <a:t>Suicide and known risk factors</a:t>
            </a:r>
          </a:p>
          <a:p>
            <a:r>
              <a:rPr lang="en-GB" altLang="en-US" dirty="0"/>
              <a:t>Trauma and its Impact</a:t>
            </a:r>
          </a:p>
          <a:p>
            <a:r>
              <a:rPr lang="en-GB" altLang="en-US" dirty="0"/>
              <a:t>Vicarious trauma and burnout</a:t>
            </a:r>
          </a:p>
          <a:p>
            <a:r>
              <a:rPr lang="en-GB" altLang="en-US" dirty="0"/>
              <a:t>Barriers to care</a:t>
            </a:r>
          </a:p>
          <a:p>
            <a:r>
              <a:rPr lang="en-GB" altLang="en-US" dirty="0"/>
              <a:t>Peer Support and </a:t>
            </a:r>
            <a:r>
              <a:rPr lang="en-GB" altLang="en-US" dirty="0" err="1"/>
              <a:t>StRaW</a:t>
            </a:r>
            <a:endParaRPr lang="en-GB" altLang="en-US" dirty="0"/>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altLang="en-US" sz="6000" dirty="0"/>
              <a:t>Trauma and its Influence</a:t>
            </a:r>
          </a:p>
        </p:txBody>
      </p:sp>
      <p:pic>
        <p:nvPicPr>
          <p:cNvPr id="19459" name="Picture 2"/>
          <p:cNvPicPr>
            <a:picLocks noChangeAspect="1" noChangeArrowheads="1"/>
          </p:cNvPicPr>
          <p:nvPr/>
        </p:nvPicPr>
        <p:blipFill>
          <a:blip r:embed="rId2"/>
          <a:srcRect/>
          <a:stretch>
            <a:fillRect/>
          </a:stretch>
        </p:blipFill>
        <p:spPr bwMode="auto">
          <a:xfrm>
            <a:off x="1258888" y="1989138"/>
            <a:ext cx="6727825" cy="32004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r>
              <a:rPr lang="en-GB" altLang="en-US"/>
              <a:t>Trauma and its Influence</a:t>
            </a:r>
          </a:p>
        </p:txBody>
      </p:sp>
      <p:graphicFrame>
        <p:nvGraphicFramePr>
          <p:cNvPr id="5" name="Diagram 4"/>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dirty="0">
                <a:solidFill>
                  <a:srgbClr val="B4BE35"/>
                </a:solidFill>
              </a:rPr>
              <a:t>What Constitutes a Traumatic Event?</a:t>
            </a:r>
          </a:p>
        </p:txBody>
      </p:sp>
      <p:pic>
        <p:nvPicPr>
          <p:cNvPr id="21507" name="Picture 2"/>
          <p:cNvPicPr>
            <a:picLocks noGrp="1" noChangeAspect="1" noChangeArrowheads="1"/>
          </p:cNvPicPr>
          <p:nvPr>
            <p:ph idx="1"/>
          </p:nvPr>
        </p:nvPicPr>
        <p:blipFill>
          <a:blip r:embed="rId2"/>
          <a:srcRect/>
          <a:stretch>
            <a:fillRect/>
          </a:stretch>
        </p:blipFill>
        <p:spPr>
          <a:xfrm>
            <a:off x="395288" y="3789363"/>
            <a:ext cx="4105275" cy="2854325"/>
          </a:xfrm>
        </p:spPr>
      </p:pic>
      <p:pic>
        <p:nvPicPr>
          <p:cNvPr id="21508" name="Picture 2"/>
          <p:cNvPicPr>
            <a:picLocks noChangeAspect="1"/>
          </p:cNvPicPr>
          <p:nvPr/>
        </p:nvPicPr>
        <p:blipFill>
          <a:blip r:embed="rId3"/>
          <a:srcRect/>
          <a:stretch>
            <a:fillRect/>
          </a:stretch>
        </p:blipFill>
        <p:spPr bwMode="auto">
          <a:xfrm>
            <a:off x="395288" y="1196975"/>
            <a:ext cx="4087812" cy="2592388"/>
          </a:xfrm>
          <a:prstGeom prst="rect">
            <a:avLst/>
          </a:prstGeom>
          <a:noFill/>
          <a:ln w="9525">
            <a:noFill/>
            <a:miter lim="800000"/>
            <a:headEnd/>
            <a:tailEnd/>
          </a:ln>
        </p:spPr>
      </p:pic>
      <p:pic>
        <p:nvPicPr>
          <p:cNvPr id="21509" name="Content Placeholder 3" descr="Telegraph athens-riot_3365229b.jpg"/>
          <p:cNvPicPr>
            <a:picLocks noChangeAspect="1"/>
          </p:cNvPicPr>
          <p:nvPr/>
        </p:nvPicPr>
        <p:blipFill>
          <a:blip r:embed="rId4"/>
          <a:srcRect t="5946" b="5946"/>
          <a:stretch>
            <a:fillRect/>
          </a:stretch>
        </p:blipFill>
        <p:spPr bwMode="auto">
          <a:xfrm>
            <a:off x="4500563" y="1196975"/>
            <a:ext cx="4248150" cy="2533650"/>
          </a:xfrm>
          <a:prstGeom prst="rect">
            <a:avLst/>
          </a:prstGeom>
          <a:noFill/>
          <a:ln w="9525">
            <a:noFill/>
            <a:miter lim="800000"/>
            <a:headEnd/>
            <a:tailEnd/>
          </a:ln>
        </p:spPr>
      </p:pic>
      <p:pic>
        <p:nvPicPr>
          <p:cNvPr id="21510" name="Picture 3"/>
          <p:cNvPicPr>
            <a:picLocks noChangeAspect="1" noChangeArrowheads="1"/>
          </p:cNvPicPr>
          <p:nvPr/>
        </p:nvPicPr>
        <p:blipFill>
          <a:blip r:embed="rId5"/>
          <a:srcRect/>
          <a:stretch>
            <a:fillRect/>
          </a:stretch>
        </p:blipFill>
        <p:spPr bwMode="auto">
          <a:xfrm>
            <a:off x="4500563" y="3789363"/>
            <a:ext cx="4319587" cy="28797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GB" altLang="en-US" dirty="0"/>
              <a:t>Potential for a Traumatic Event</a:t>
            </a:r>
          </a:p>
        </p:txBody>
      </p:sp>
      <p:sp>
        <p:nvSpPr>
          <p:cNvPr id="3" name="Content Placeholder 2"/>
          <p:cNvSpPr>
            <a:spLocks noGrp="1"/>
          </p:cNvSpPr>
          <p:nvPr>
            <p:ph sz="half" idx="1"/>
          </p:nvPr>
        </p:nvSpPr>
        <p:spPr>
          <a:xfrm>
            <a:off x="457200" y="1417638"/>
            <a:ext cx="4038600" cy="4525963"/>
          </a:xfrm>
        </p:spPr>
        <p:txBody>
          <a:bodyPr>
            <a:normAutofit fontScale="77500" lnSpcReduction="20000"/>
          </a:bodyPr>
          <a:lstStyle/>
          <a:p>
            <a:pPr marL="762000" indent="-762000">
              <a:buClr>
                <a:schemeClr val="tx1"/>
              </a:buClr>
              <a:buFont typeface="Arial" panose="020B0604020202020204" pitchFamily="34" charset="0"/>
              <a:buChar char="•"/>
              <a:defRPr/>
            </a:pPr>
            <a:r>
              <a:rPr lang="en-GB" sz="2400" dirty="0"/>
              <a:t>Being exposed to: </a:t>
            </a:r>
          </a:p>
          <a:p>
            <a:pPr marL="942975" lvl="1" indent="-542925">
              <a:spcBef>
                <a:spcPts val="400"/>
              </a:spcBef>
              <a:buClr>
                <a:schemeClr val="tx1"/>
              </a:buClr>
              <a:buFont typeface="Arial" panose="020B0604020202020204" pitchFamily="34" charset="0"/>
              <a:buChar char="–"/>
              <a:defRPr/>
            </a:pPr>
            <a:r>
              <a:rPr lang="en-GB" dirty="0"/>
              <a:t>Death</a:t>
            </a:r>
          </a:p>
          <a:p>
            <a:pPr marL="942975" lvl="1" indent="-542925">
              <a:spcBef>
                <a:spcPts val="400"/>
              </a:spcBef>
              <a:buClr>
                <a:schemeClr val="tx1"/>
              </a:buClr>
              <a:buFont typeface="Arial" panose="020B0604020202020204" pitchFamily="34" charset="0"/>
              <a:buChar char="–"/>
              <a:defRPr/>
            </a:pPr>
            <a:r>
              <a:rPr lang="en-GB" dirty="0"/>
              <a:t>Threatened death</a:t>
            </a:r>
          </a:p>
          <a:p>
            <a:pPr marL="942975" lvl="1" indent="-542925">
              <a:spcBef>
                <a:spcPts val="400"/>
              </a:spcBef>
              <a:buClr>
                <a:schemeClr val="tx1"/>
              </a:buClr>
              <a:buFont typeface="Arial" panose="020B0604020202020204" pitchFamily="34" charset="0"/>
              <a:buChar char="–"/>
              <a:defRPr/>
            </a:pPr>
            <a:r>
              <a:rPr lang="en-GB" dirty="0"/>
              <a:t>Actual or threatened serious injury</a:t>
            </a:r>
          </a:p>
          <a:p>
            <a:pPr marL="942975" lvl="1" indent="-542925">
              <a:spcBef>
                <a:spcPts val="400"/>
              </a:spcBef>
              <a:buClr>
                <a:schemeClr val="tx1"/>
              </a:buClr>
              <a:buFont typeface="Arial" panose="020B0604020202020204" pitchFamily="34" charset="0"/>
              <a:buChar char="–"/>
              <a:defRPr/>
            </a:pPr>
            <a:r>
              <a:rPr lang="en-GB" dirty="0"/>
              <a:t>Actual or threatened sexual violence</a:t>
            </a:r>
          </a:p>
          <a:p>
            <a:pPr marL="762000" indent="-762000">
              <a:buClr>
                <a:schemeClr val="tx1"/>
              </a:buClr>
              <a:buFont typeface="Arial" panose="020B0604020202020204" pitchFamily="34" charset="0"/>
              <a:buChar char="•"/>
              <a:defRPr/>
            </a:pPr>
            <a:r>
              <a:rPr lang="en-GB" sz="2400" dirty="0"/>
              <a:t>By </a:t>
            </a:r>
          </a:p>
          <a:p>
            <a:pPr marL="942975" lvl="1" indent="-542925">
              <a:spcBef>
                <a:spcPts val="400"/>
              </a:spcBef>
              <a:buClr>
                <a:schemeClr val="tx1"/>
              </a:buClr>
              <a:buFont typeface="Arial" panose="020B0604020202020204" pitchFamily="34" charset="0"/>
              <a:buChar char="–"/>
              <a:defRPr/>
            </a:pPr>
            <a:r>
              <a:rPr lang="en-GB" dirty="0"/>
              <a:t>Direct exposure</a:t>
            </a:r>
          </a:p>
          <a:p>
            <a:pPr marL="942975" lvl="1" indent="-542925">
              <a:spcBef>
                <a:spcPts val="400"/>
              </a:spcBef>
              <a:buClr>
                <a:schemeClr val="tx1"/>
              </a:buClr>
              <a:buFont typeface="Arial" panose="020B0604020202020204" pitchFamily="34" charset="0"/>
              <a:buChar char="–"/>
              <a:defRPr/>
            </a:pPr>
            <a:r>
              <a:rPr lang="en-GB" dirty="0"/>
              <a:t>Witnessing in person</a:t>
            </a:r>
          </a:p>
          <a:p>
            <a:pPr marL="942975" lvl="1" indent="-542925">
              <a:spcBef>
                <a:spcPts val="400"/>
              </a:spcBef>
              <a:buClr>
                <a:schemeClr val="tx1"/>
              </a:buClr>
              <a:buFont typeface="Arial" panose="020B0604020202020204" pitchFamily="34" charset="0"/>
              <a:buChar char="–"/>
              <a:defRPr/>
            </a:pPr>
            <a:r>
              <a:rPr lang="en-GB" dirty="0"/>
              <a:t>Indirectly learning  of a close relative/friend’s trauma</a:t>
            </a:r>
          </a:p>
          <a:p>
            <a:pPr marL="942975" lvl="1" indent="-542925">
              <a:spcBef>
                <a:spcPts val="400"/>
              </a:spcBef>
              <a:buClr>
                <a:schemeClr val="tx1"/>
              </a:buClr>
              <a:buFont typeface="Arial" panose="020B0604020202020204" pitchFamily="34" charset="0"/>
              <a:buChar char="–"/>
              <a:defRPr/>
            </a:pPr>
            <a:r>
              <a:rPr lang="en-GB" dirty="0"/>
              <a:t>Repeated or extreme indirect exposure to aversive details of the event(s), usually in the course of professional duties </a:t>
            </a:r>
          </a:p>
          <a:p>
            <a:pPr>
              <a:buFont typeface="Arial" panose="020B0604020202020204" pitchFamily="34" charset="0"/>
              <a:buChar char="•"/>
              <a:defRPr/>
            </a:pPr>
            <a:endParaRPr lang="en-GB" dirty="0"/>
          </a:p>
        </p:txBody>
      </p:sp>
      <p:pic>
        <p:nvPicPr>
          <p:cNvPr id="22532" name="Picture 2"/>
          <p:cNvPicPr>
            <a:picLocks noGrp="1" noChangeAspect="1" noChangeArrowheads="1"/>
          </p:cNvPicPr>
          <p:nvPr>
            <p:ph sz="half" idx="2"/>
          </p:nvPr>
        </p:nvPicPr>
        <p:blipFill>
          <a:blip r:embed="rId2"/>
          <a:srcRect/>
          <a:stretch>
            <a:fillRect/>
          </a:stretch>
        </p:blipFill>
        <p:spPr>
          <a:xfrm>
            <a:off x="4762500" y="1947863"/>
            <a:ext cx="3810000" cy="382905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solidFill>
                  <a:srgbClr val="B4BE35"/>
                </a:solidFill>
              </a:rPr>
              <a:t>Acute (Post-Traumatic) Stress Disorder (ASD)</a:t>
            </a:r>
            <a:endParaRPr lang="en-GB" dirty="0">
              <a:solidFill>
                <a:srgbClr val="B4BE35"/>
              </a:solidFill>
            </a:endParaRPr>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defRPr/>
            </a:pPr>
            <a:r>
              <a:rPr lang="en-US" dirty="0"/>
              <a:t>Post a traumatic event some people may experience negative emotional and cognitive reactions.</a:t>
            </a:r>
          </a:p>
          <a:p>
            <a:pPr>
              <a:buFont typeface="Arial" panose="020B0604020202020204" pitchFamily="34" charset="0"/>
              <a:buChar char="•"/>
              <a:defRPr/>
            </a:pPr>
            <a:r>
              <a:rPr lang="en-US" dirty="0"/>
              <a:t>Most ASD symptoms settle within a month or so.</a:t>
            </a:r>
          </a:p>
          <a:p>
            <a:pPr>
              <a:buFont typeface="Arial" panose="020B0604020202020204" pitchFamily="34" charset="0"/>
              <a:buChar char="•"/>
              <a:defRPr/>
            </a:pPr>
            <a:r>
              <a:rPr lang="en-US" dirty="0"/>
              <a:t>A minority go on to develop Post Traumatic Stress Disorder (PTSD).</a:t>
            </a:r>
          </a:p>
          <a:p>
            <a:pPr>
              <a:buFont typeface="Arial" panose="020B0604020202020204" pitchFamily="34" charset="0"/>
              <a:buChar char="•"/>
              <a:defRPr/>
            </a:pPr>
            <a:r>
              <a:rPr lang="en-US" dirty="0"/>
              <a:t>Characterised by re-experiencing, avoidance, arousal and changes in mood and thoughts.</a:t>
            </a:r>
          </a:p>
          <a:p>
            <a:pPr>
              <a:buFont typeface="Arial" panose="020B0604020202020204" pitchFamily="34" charset="0"/>
              <a:buNone/>
              <a:defRPr/>
            </a:pPr>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GB" altLang="en-US"/>
              <a:t>Vicarious Trauma and Burnout</a:t>
            </a:r>
          </a:p>
        </p:txBody>
      </p:sp>
      <p:sp>
        <p:nvSpPr>
          <p:cNvPr id="4" name="Content Placeholder 3"/>
          <p:cNvSpPr>
            <a:spLocks noGrp="1"/>
          </p:cNvSpPr>
          <p:nvPr>
            <p:ph sz="half" idx="1"/>
          </p:nvPr>
        </p:nvSpPr>
        <p:spPr>
          <a:xfrm>
            <a:off x="457200" y="1600200"/>
            <a:ext cx="4038600" cy="4525963"/>
          </a:xfrm>
        </p:spPr>
        <p:txBody>
          <a:bodyPr>
            <a:normAutofit fontScale="70000" lnSpcReduction="20000"/>
          </a:bodyPr>
          <a:lstStyle/>
          <a:p>
            <a:pPr>
              <a:buFont typeface="Arial" panose="020B0604020202020204" pitchFamily="34" charset="0"/>
              <a:buChar char="•"/>
              <a:defRPr/>
            </a:pPr>
            <a:r>
              <a:rPr lang="en-US" altLang="en-US" sz="3500" dirty="0"/>
              <a:t>Not considered mental health disorders but commonly used terms</a:t>
            </a:r>
          </a:p>
          <a:p>
            <a:pPr>
              <a:buFont typeface="Arial" panose="020B0604020202020204" pitchFamily="34" charset="0"/>
              <a:buChar char="•"/>
              <a:defRPr/>
            </a:pPr>
            <a:endParaRPr lang="en-US" altLang="en-US" sz="3500" dirty="0"/>
          </a:p>
          <a:p>
            <a:pPr lvl="1">
              <a:buFont typeface="Arial" panose="020B0604020202020204" pitchFamily="34" charset="0"/>
              <a:buChar char="–"/>
              <a:defRPr/>
            </a:pPr>
            <a:r>
              <a:rPr lang="en-US" altLang="en-US" b="1" dirty="0"/>
              <a:t>Vicarious Trauma - </a:t>
            </a:r>
            <a:r>
              <a:rPr lang="en-US" altLang="en-US" dirty="0"/>
              <a:t>poor mental health resulting from listening to traumatized people.  May be more likely if the listener has their own mental health difficulties</a:t>
            </a:r>
          </a:p>
          <a:p>
            <a:pPr lvl="1">
              <a:buFontTx/>
              <a:buNone/>
              <a:defRPr/>
            </a:pPr>
            <a:endParaRPr lang="en-US" altLang="en-US" dirty="0"/>
          </a:p>
          <a:p>
            <a:pPr lvl="1">
              <a:buFont typeface="Arial" panose="020B0604020202020204" pitchFamily="34" charset="0"/>
              <a:buChar char="–"/>
              <a:defRPr/>
            </a:pPr>
            <a:r>
              <a:rPr lang="en-US" altLang="en-US" b="1" dirty="0"/>
              <a:t>Burnout -</a:t>
            </a:r>
            <a:r>
              <a:rPr lang="en-US" altLang="en-US" dirty="0"/>
              <a:t> emotional /physical exhaustion from coping with prolonged pressure.  Associated with reduced feelings of personal accomplishment and lack of care for oneself, for others and tasks </a:t>
            </a:r>
          </a:p>
          <a:p>
            <a:pPr>
              <a:buFont typeface="Arial" panose="020B0604020202020204" pitchFamily="34" charset="0"/>
              <a:buChar char="•"/>
              <a:defRPr/>
            </a:pPr>
            <a:endParaRPr lang="en-GB" dirty="0"/>
          </a:p>
        </p:txBody>
      </p:sp>
      <p:pic>
        <p:nvPicPr>
          <p:cNvPr id="27652" name="Picture 2"/>
          <p:cNvPicPr>
            <a:picLocks noGrp="1" noChangeAspect="1" noChangeArrowheads="1"/>
          </p:cNvPicPr>
          <p:nvPr>
            <p:ph sz="half" idx="2"/>
          </p:nvPr>
        </p:nvPicPr>
        <p:blipFill>
          <a:blip r:embed="rId2"/>
          <a:stretch>
            <a:fillRect/>
          </a:stretch>
        </p:blipFill>
        <p:spPr>
          <a:xfrm>
            <a:off x="4961335" y="2205038"/>
            <a:ext cx="3298031" cy="2638425"/>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p:nvPr/>
        </p:nvSpPr>
        <p:spPr>
          <a:xfrm>
            <a:off x="533400" y="-12701"/>
            <a:ext cx="7613650" cy="22860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448055">
              <a:defRPr sz="8820">
                <a:solidFill>
                  <a:srgbClr val="B4BE35"/>
                </a:solidFill>
                <a:latin typeface="Arial Black"/>
                <a:ea typeface="Arial Black"/>
                <a:cs typeface="Arial Black"/>
                <a:sym typeface="Arial Black"/>
              </a:defRPr>
            </a:lvl1pPr>
          </a:lstStyle>
          <a:p>
            <a:pPr marL="0" marR="0" lvl="0" indent="0" algn="ctr" defTabSz="448055" eaLnBrk="1" fontAlgn="auto" latinLnBrk="0" hangingPunct="1">
              <a:lnSpc>
                <a:spcPct val="100000"/>
              </a:lnSpc>
              <a:spcBef>
                <a:spcPts val="0"/>
              </a:spcBef>
              <a:spcAft>
                <a:spcPts val="0"/>
              </a:spcAft>
              <a:buClrTx/>
              <a:buSzTx/>
              <a:buFontTx/>
              <a:buNone/>
              <a:tabLst/>
              <a:defRPr sz="1800">
                <a:solidFill>
                  <a:srgbClr val="000000"/>
                </a:solidFill>
              </a:defRPr>
            </a:pPr>
            <a:r>
              <a:rPr kumimoji="0" sz="8820" b="0" i="0" u="none" strike="noStrike" kern="0" cap="none" spc="0" normalizeH="0" baseline="0" noProof="0">
                <a:ln>
                  <a:noFill/>
                </a:ln>
                <a:solidFill>
                  <a:srgbClr val="B4BE35"/>
                </a:solidFill>
                <a:effectLst/>
                <a:uLnTx/>
                <a:uFillTx/>
                <a:latin typeface="Arial Black"/>
                <a:sym typeface="Arial Black"/>
              </a:rPr>
              <a:t>Stigma</a:t>
            </a:r>
            <a:endParaRPr kumimoji="0" sz="3920" b="0" i="0" u="none" strike="noStrike" kern="0" cap="none" spc="0" normalizeH="0" baseline="0" noProof="0">
              <a:ln>
                <a:noFill/>
              </a:ln>
              <a:solidFill>
                <a:srgbClr val="B4BE35"/>
              </a:solidFill>
              <a:effectLst/>
              <a:uLnTx/>
              <a:uFillTx/>
              <a:latin typeface="Arial Black"/>
              <a:sym typeface="Arial Black"/>
            </a:endParaRPr>
          </a:p>
        </p:txBody>
      </p:sp>
      <p:pic>
        <p:nvPicPr>
          <p:cNvPr id="89" name="image.png"/>
          <p:cNvPicPr/>
          <p:nvPr/>
        </p:nvPicPr>
        <p:blipFill>
          <a:blip r:embed="rId2">
            <a:extLst/>
          </a:blip>
          <a:stretch>
            <a:fillRect/>
          </a:stretch>
        </p:blipFill>
        <p:spPr>
          <a:xfrm>
            <a:off x="1637166" y="1959429"/>
            <a:ext cx="5406118" cy="3641725"/>
          </a:xfrm>
          <a:prstGeom prst="rect">
            <a:avLst/>
          </a:prstGeom>
          <a:ln w="12700">
            <a:miter lim="400000"/>
          </a:ln>
        </p:spPr>
      </p:pic>
    </p:spTree>
    <p:extLst>
      <p:ext uri="{BB962C8B-B14F-4D97-AF65-F5344CB8AC3E}">
        <p14:creationId xmlns:p14="http://schemas.microsoft.com/office/powerpoint/2010/main" val="374412265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title" idx="4294967295"/>
          </p:nvPr>
        </p:nvSpPr>
        <p:spPr>
          <a:xfrm>
            <a:off x="400050" y="361950"/>
            <a:ext cx="8458200" cy="838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l">
              <a:lnSpc>
                <a:spcPct val="90000"/>
              </a:lnSpc>
            </a:lvl1pPr>
          </a:lstStyle>
          <a:p>
            <a:pPr lvl="0">
              <a:defRPr sz="1800">
                <a:solidFill>
                  <a:srgbClr val="000000"/>
                </a:solidFill>
              </a:defRPr>
            </a:pPr>
            <a:r>
              <a:rPr lang="en-GB" sz="4400" dirty="0">
                <a:solidFill>
                  <a:srgbClr val="B4BE35"/>
                </a:solidFill>
              </a:rPr>
              <a:t>History of </a:t>
            </a:r>
            <a:r>
              <a:rPr sz="4400" dirty="0">
                <a:solidFill>
                  <a:srgbClr val="B4BE35"/>
                </a:solidFill>
              </a:rPr>
              <a:t>Stigma</a:t>
            </a:r>
            <a:r>
              <a:rPr lang="en-GB" sz="4400" dirty="0">
                <a:solidFill>
                  <a:srgbClr val="B4BE35"/>
                </a:solidFill>
              </a:rPr>
              <a:t> (and the military)</a:t>
            </a:r>
            <a:endParaRPr sz="4400" dirty="0">
              <a:solidFill>
                <a:srgbClr val="B4BE35"/>
              </a:solidFill>
            </a:endParaRPr>
          </a:p>
        </p:txBody>
      </p:sp>
      <p:sp>
        <p:nvSpPr>
          <p:cNvPr id="92" name="Shape 92"/>
          <p:cNvSpPr>
            <a:spLocks noGrp="1"/>
          </p:cNvSpPr>
          <p:nvPr>
            <p:ph type="body" idx="4294967295"/>
          </p:nvPr>
        </p:nvSpPr>
        <p:spPr>
          <a:xfrm>
            <a:off x="508000" y="1547812"/>
            <a:ext cx="8269288" cy="411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0" lvl="0" indent="0">
              <a:lnSpc>
                <a:spcPct val="90000"/>
              </a:lnSpc>
              <a:spcBef>
                <a:spcPts val="600"/>
              </a:spcBef>
              <a:buNone/>
              <a:defRPr sz="1800">
                <a:solidFill>
                  <a:srgbClr val="000000"/>
                </a:solidFill>
              </a:defRPr>
            </a:pPr>
            <a:r>
              <a:rPr lang="en-GB" sz="2800" dirty="0"/>
              <a:t>WW1</a:t>
            </a:r>
          </a:p>
          <a:p>
            <a:pPr marL="1107621" lvl="1" indent="-666750">
              <a:lnSpc>
                <a:spcPct val="90000"/>
              </a:lnSpc>
              <a:spcBef>
                <a:spcPts val="600"/>
              </a:spcBef>
              <a:buFontTx/>
              <a:buChar char="•"/>
              <a:defRPr sz="1800">
                <a:solidFill>
                  <a:srgbClr val="000000"/>
                </a:solidFill>
              </a:defRPr>
            </a:pPr>
            <a:r>
              <a:rPr lang="en-GB" sz="2000" dirty="0"/>
              <a:t>Cowardice could lead to execution</a:t>
            </a:r>
          </a:p>
          <a:p>
            <a:pPr marL="0" lvl="0" indent="0">
              <a:lnSpc>
                <a:spcPct val="90000"/>
              </a:lnSpc>
              <a:spcBef>
                <a:spcPts val="600"/>
              </a:spcBef>
              <a:buNone/>
              <a:defRPr sz="1800">
                <a:solidFill>
                  <a:srgbClr val="000000"/>
                </a:solidFill>
              </a:defRPr>
            </a:pPr>
            <a:r>
              <a:rPr lang="en-GB" sz="2800" dirty="0"/>
              <a:t>WW2</a:t>
            </a:r>
          </a:p>
          <a:p>
            <a:pPr marL="1107621" lvl="1" indent="-666750">
              <a:lnSpc>
                <a:spcPct val="90000"/>
              </a:lnSpc>
              <a:spcBef>
                <a:spcPts val="600"/>
              </a:spcBef>
              <a:buFontTx/>
              <a:buChar char="•"/>
              <a:defRPr sz="1800">
                <a:solidFill>
                  <a:srgbClr val="000000"/>
                </a:solidFill>
              </a:defRPr>
            </a:pPr>
            <a:r>
              <a:rPr lang="en-GB" sz="2000" dirty="0"/>
              <a:t>LMF and the RAF (“Lack of moral fibre” (LMF) </a:t>
            </a:r>
          </a:p>
          <a:p>
            <a:pPr marL="1107621" lvl="1" indent="-666750">
              <a:lnSpc>
                <a:spcPct val="90000"/>
              </a:lnSpc>
              <a:spcBef>
                <a:spcPts val="600"/>
              </a:spcBef>
              <a:buFontTx/>
              <a:buChar char="•"/>
              <a:defRPr sz="1800">
                <a:solidFill>
                  <a:srgbClr val="000000"/>
                </a:solidFill>
              </a:defRPr>
            </a:pPr>
            <a:r>
              <a:rPr lang="en-GB" sz="2000" dirty="0"/>
              <a:t>General Patton </a:t>
            </a:r>
          </a:p>
          <a:p>
            <a:pPr marL="1107621" lvl="1" indent="-666750">
              <a:lnSpc>
                <a:spcPct val="90000"/>
              </a:lnSpc>
              <a:spcBef>
                <a:spcPts val="600"/>
              </a:spcBef>
              <a:buFontTx/>
              <a:buChar char="•"/>
              <a:defRPr sz="1800">
                <a:solidFill>
                  <a:srgbClr val="000000"/>
                </a:solidFill>
              </a:defRPr>
            </a:pPr>
            <a:r>
              <a:rPr lang="en-GB" sz="2000" dirty="0"/>
              <a:t>Churchill’s view of military psychiatry </a:t>
            </a:r>
          </a:p>
          <a:p>
            <a:pPr marL="0" indent="0">
              <a:lnSpc>
                <a:spcPct val="90000"/>
              </a:lnSpc>
              <a:spcBef>
                <a:spcPts val="600"/>
              </a:spcBef>
              <a:buNone/>
              <a:defRPr sz="1800">
                <a:solidFill>
                  <a:srgbClr val="000000"/>
                </a:solidFill>
              </a:defRPr>
            </a:pPr>
            <a:r>
              <a:rPr lang="en-GB" sz="2800" dirty="0"/>
              <a:t>Modern day</a:t>
            </a:r>
          </a:p>
          <a:p>
            <a:pPr marL="1107621" lvl="1" indent="-666750">
              <a:lnSpc>
                <a:spcPct val="90000"/>
              </a:lnSpc>
              <a:spcBef>
                <a:spcPts val="600"/>
              </a:spcBef>
              <a:buFontTx/>
              <a:buChar char="•"/>
              <a:defRPr sz="1800">
                <a:solidFill>
                  <a:srgbClr val="000000"/>
                </a:solidFill>
              </a:defRPr>
            </a:pPr>
            <a:r>
              <a:rPr lang="en-GB" sz="2000" dirty="0"/>
              <a:t>US purple heart </a:t>
            </a:r>
          </a:p>
          <a:p>
            <a:pPr marL="1107621" lvl="1" indent="-666750">
              <a:lnSpc>
                <a:spcPct val="90000"/>
              </a:lnSpc>
              <a:spcBef>
                <a:spcPts val="600"/>
              </a:spcBef>
              <a:buFontTx/>
              <a:buChar char="•"/>
              <a:defRPr sz="1800">
                <a:solidFill>
                  <a:srgbClr val="000000"/>
                </a:solidFill>
              </a:defRPr>
            </a:pPr>
            <a:r>
              <a:rPr lang="en-GB" sz="2000" dirty="0"/>
              <a:t>Security Clearance and MH</a:t>
            </a:r>
          </a:p>
          <a:p>
            <a:pPr marL="1107621" lvl="1" indent="-666750">
              <a:lnSpc>
                <a:spcPct val="90000"/>
              </a:lnSpc>
              <a:spcBef>
                <a:spcPts val="600"/>
              </a:spcBef>
              <a:buFontTx/>
              <a:buChar char="•"/>
              <a:defRPr sz="1800">
                <a:solidFill>
                  <a:srgbClr val="000000"/>
                </a:solidFill>
              </a:defRPr>
            </a:pPr>
            <a:endParaRPr lang="en-GB" sz="2000" dirty="0">
              <a:solidFill>
                <a:srgbClr val="41535D"/>
              </a:solidFill>
            </a:endParaRPr>
          </a:p>
          <a:p>
            <a:pPr marL="1107621" lvl="1" indent="-666750">
              <a:lnSpc>
                <a:spcPct val="90000"/>
              </a:lnSpc>
              <a:spcBef>
                <a:spcPts val="600"/>
              </a:spcBef>
              <a:buFontTx/>
              <a:buChar char="•"/>
              <a:defRPr sz="1800">
                <a:solidFill>
                  <a:srgbClr val="000000"/>
                </a:solidFill>
              </a:defRPr>
            </a:pPr>
            <a:endParaRPr sz="2000" dirty="0">
              <a:solidFill>
                <a:srgbClr val="41535D"/>
              </a:solidFill>
            </a:endParaRPr>
          </a:p>
        </p:txBody>
      </p:sp>
    </p:spTree>
    <p:extLst>
      <p:ext uri="{BB962C8B-B14F-4D97-AF65-F5344CB8AC3E}">
        <p14:creationId xmlns:p14="http://schemas.microsoft.com/office/powerpoint/2010/main" val="11645372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a:r>
              <a:rPr lang="en-GB" altLang="en-US">
                <a:solidFill>
                  <a:srgbClr val="B4BE35"/>
                </a:solidFill>
              </a:rPr>
              <a:t>Stigma and barriers to care</a:t>
            </a:r>
            <a:endParaRPr lang="en-US" altLang="en-US">
              <a:solidFill>
                <a:srgbClr val="B4BE35"/>
              </a:solidFill>
            </a:endParaRPr>
          </a:p>
        </p:txBody>
      </p:sp>
      <p:graphicFrame>
        <p:nvGraphicFramePr>
          <p:cNvPr id="17411" name="Object 3"/>
          <p:cNvGraphicFramePr>
            <a:graphicFrameLocks noChangeAspect="1"/>
          </p:cNvGraphicFramePr>
          <p:nvPr>
            <p:extLst>
              <p:ext uri="{D42A27DB-BD31-4B8C-83A1-F6EECF244321}">
                <p14:modId xmlns:p14="http://schemas.microsoft.com/office/powerpoint/2010/main" val="884099524"/>
              </p:ext>
            </p:extLst>
          </p:nvPr>
        </p:nvGraphicFramePr>
        <p:xfrm>
          <a:off x="683759" y="1094467"/>
          <a:ext cx="7343775" cy="4232275"/>
        </p:xfrm>
        <a:graphic>
          <a:graphicData uri="http://schemas.openxmlformats.org/presentationml/2006/ole">
            <mc:AlternateContent xmlns:mc="http://schemas.openxmlformats.org/markup-compatibility/2006">
              <mc:Choice xmlns:v="urn:schemas-microsoft-com:vml" Requires="v">
                <p:oleObj spid="_x0000_s1036" name="Chart" r:id="rId3" imgW="4667402" imgH="3343428" progId="Excel.Chart.8">
                  <p:embed/>
                </p:oleObj>
              </mc:Choice>
              <mc:Fallback>
                <p:oleObj name="Chart" r:id="rId3" imgW="4667402" imgH="3343428" progId="Excel.Chart.8">
                  <p:embed/>
                  <p:pic>
                    <p:nvPicPr>
                      <p:cNvPr id="1741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59" y="1094467"/>
                        <a:ext cx="734377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2" name="Text Box 4"/>
          <p:cNvSpPr txBox="1">
            <a:spLocks noChangeArrowheads="1"/>
          </p:cNvSpPr>
          <p:nvPr/>
        </p:nvSpPr>
        <p:spPr bwMode="auto">
          <a:xfrm>
            <a:off x="4139746" y="5326742"/>
            <a:ext cx="3887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2800">
                <a:solidFill>
                  <a:schemeClr val="accent2"/>
                </a:solidFill>
                <a:latin typeface="Arial" charset="0"/>
                <a:cs typeface="Arial" charset="0"/>
              </a:defRPr>
            </a:lvl1pPr>
            <a:lvl2pPr marL="742950" indent="-285750" algn="l">
              <a:spcBef>
                <a:spcPct val="20000"/>
              </a:spcBef>
              <a:buChar char="–"/>
              <a:defRPr sz="2800">
                <a:solidFill>
                  <a:schemeClr val="accent2"/>
                </a:solidFill>
                <a:latin typeface="Arial" charset="0"/>
                <a:cs typeface="Arial" charset="0"/>
              </a:defRPr>
            </a:lvl2pPr>
            <a:lvl3pPr marL="1143000" indent="-228600" algn="l">
              <a:spcBef>
                <a:spcPct val="20000"/>
              </a:spcBef>
              <a:buChar char="•"/>
              <a:defRPr sz="2800">
                <a:solidFill>
                  <a:schemeClr val="accent2"/>
                </a:solidFill>
                <a:latin typeface="Arial" charset="0"/>
                <a:cs typeface="Arial" charset="0"/>
              </a:defRPr>
            </a:lvl3pPr>
            <a:lvl4pPr marL="1600200" indent="-228600" algn="l">
              <a:spcBef>
                <a:spcPct val="20000"/>
              </a:spcBef>
              <a:buChar char="–"/>
              <a:defRPr sz="2800">
                <a:solidFill>
                  <a:schemeClr val="accent2"/>
                </a:solidFill>
                <a:latin typeface="Arial" charset="0"/>
                <a:cs typeface="Arial" charset="0"/>
              </a:defRPr>
            </a:lvl4pPr>
            <a:lvl5pPr marL="2057400" indent="-228600" algn="l">
              <a:spcBef>
                <a:spcPct val="20000"/>
              </a:spcBef>
              <a:buChar char="»"/>
              <a:defRPr sz="2800">
                <a:solidFill>
                  <a:schemeClr val="accent2"/>
                </a:solidFill>
                <a:latin typeface="Arial" charset="0"/>
                <a:cs typeface="Arial" charset="0"/>
              </a:defRPr>
            </a:lvl5pPr>
            <a:lvl6pPr marL="2514600" indent="-228600" eaLnBrk="0" fontAlgn="base" hangingPunct="0">
              <a:spcBef>
                <a:spcPct val="20000"/>
              </a:spcBef>
              <a:spcAft>
                <a:spcPct val="0"/>
              </a:spcAft>
              <a:buChar char="»"/>
              <a:defRPr sz="2800">
                <a:solidFill>
                  <a:schemeClr val="accent2"/>
                </a:solidFill>
                <a:latin typeface="Arial" charset="0"/>
                <a:cs typeface="Arial" charset="0"/>
              </a:defRPr>
            </a:lvl6pPr>
            <a:lvl7pPr marL="2971800" indent="-228600" eaLnBrk="0" fontAlgn="base" hangingPunct="0">
              <a:spcBef>
                <a:spcPct val="20000"/>
              </a:spcBef>
              <a:spcAft>
                <a:spcPct val="0"/>
              </a:spcAft>
              <a:buChar char="»"/>
              <a:defRPr sz="2800">
                <a:solidFill>
                  <a:schemeClr val="accent2"/>
                </a:solidFill>
                <a:latin typeface="Arial" charset="0"/>
                <a:cs typeface="Arial" charset="0"/>
              </a:defRPr>
            </a:lvl7pPr>
            <a:lvl8pPr marL="3429000" indent="-228600" eaLnBrk="0" fontAlgn="base" hangingPunct="0">
              <a:spcBef>
                <a:spcPct val="20000"/>
              </a:spcBef>
              <a:spcAft>
                <a:spcPct val="0"/>
              </a:spcAft>
              <a:buChar char="»"/>
              <a:defRPr sz="2800">
                <a:solidFill>
                  <a:schemeClr val="accent2"/>
                </a:solidFill>
                <a:latin typeface="Arial" charset="0"/>
                <a:cs typeface="Arial" charset="0"/>
              </a:defRPr>
            </a:lvl8pPr>
            <a:lvl9pPr marL="3886200" indent="-228600" eaLnBrk="0" fontAlgn="base" hangingPunct="0">
              <a:spcBef>
                <a:spcPct val="20000"/>
              </a:spcBef>
              <a:spcAft>
                <a:spcPct val="0"/>
              </a:spcAft>
              <a:buChar char="»"/>
              <a:defRPr sz="2800">
                <a:solidFill>
                  <a:schemeClr val="accent2"/>
                </a:solidFill>
                <a:latin typeface="Arial" charset="0"/>
                <a:cs typeface="Arial" charset="0"/>
              </a:defRPr>
            </a:lvl9pPr>
          </a:lstStyle>
          <a:p>
            <a:pPr marL="0" marR="0" lvl="0" indent="0" algn="ctr" defTabSz="457200" eaLnBrk="1" fontAlgn="auto" latinLnBrk="0" hangingPunct="1">
              <a:lnSpc>
                <a:spcPct val="100000"/>
              </a:lnSpc>
              <a:spcBef>
                <a:spcPct val="50000"/>
              </a:spcBef>
              <a:spcAft>
                <a:spcPts val="0"/>
              </a:spcAft>
              <a:buClrTx/>
              <a:buSzTx/>
              <a:buFontTx/>
              <a:buNone/>
              <a:tabLst/>
              <a:defRPr/>
            </a:pPr>
            <a:r>
              <a:rPr kumimoji="0" lang="en-GB" altLang="en-US" sz="1400" b="0" i="0" u="none" strike="noStrike" kern="0" cap="none" spc="0" normalizeH="0" baseline="0" noProof="0">
                <a:ln>
                  <a:noFill/>
                </a:ln>
                <a:solidFill>
                  <a:srgbClr val="C0504D"/>
                </a:solidFill>
                <a:effectLst/>
                <a:uLnTx/>
                <a:uFillTx/>
                <a:latin typeface="Verdana" pitchFamily="34" charset="0"/>
                <a:cs typeface="Arial" charset="0"/>
                <a:sym typeface="Calibri"/>
              </a:rPr>
              <a:t>Gould et al, 2010, JRSM</a:t>
            </a:r>
          </a:p>
        </p:txBody>
      </p:sp>
      <p:sp>
        <p:nvSpPr>
          <p:cNvPr id="2" name="Rounded Rectangle 1"/>
          <p:cNvSpPr/>
          <p:nvPr/>
        </p:nvSpPr>
        <p:spPr bwMode="auto">
          <a:xfrm>
            <a:off x="4718617" y="1613240"/>
            <a:ext cx="2425700" cy="3517900"/>
          </a:xfrm>
          <a:prstGeom prst="roundRect">
            <a:avLst/>
          </a:prstGeom>
          <a:noFill/>
          <a:ln w="44450" cap="flat" cmpd="sng" algn="ctr">
            <a:solidFill>
              <a:schemeClr val="accent5">
                <a:lumMod val="1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535353"/>
              </a:solidFill>
              <a:effectLst/>
              <a:uLnTx/>
              <a:uFillTx/>
              <a:latin typeface="Helvetica" charset="0"/>
              <a:cs typeface="Arial" charset="0"/>
              <a:sym typeface="Calibri"/>
            </a:endParaRPr>
          </a:p>
        </p:txBody>
      </p:sp>
    </p:spTree>
    <p:extLst>
      <p:ext uri="{BB962C8B-B14F-4D97-AF65-F5344CB8AC3E}">
        <p14:creationId xmlns:p14="http://schemas.microsoft.com/office/powerpoint/2010/main" val="398580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title" idx="4294967295"/>
          </p:nvPr>
        </p:nvSpPr>
        <p:spPr>
          <a:xfrm>
            <a:off x="680103" y="1640572"/>
            <a:ext cx="8172450" cy="3381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233172">
              <a:defRPr sz="1632"/>
            </a:lvl1pPr>
          </a:lstStyle>
          <a:p>
            <a:pPr lvl="0">
              <a:defRPr sz="1800">
                <a:solidFill>
                  <a:srgbClr val="000000"/>
                </a:solidFill>
              </a:defRPr>
            </a:pPr>
            <a:r>
              <a:rPr sz="1632" dirty="0">
                <a:solidFill>
                  <a:srgbClr val="B4BE35"/>
                </a:solidFill>
              </a:rPr>
              <a:t>Help seeking for PTSD</a:t>
            </a:r>
          </a:p>
        </p:txBody>
      </p:sp>
      <p:graphicFrame>
        <p:nvGraphicFramePr>
          <p:cNvPr id="105" name="Chart 105"/>
          <p:cNvGraphicFramePr/>
          <p:nvPr>
            <p:extLst>
              <p:ext uri="{D42A27DB-BD31-4B8C-83A1-F6EECF244321}">
                <p14:modId xmlns:p14="http://schemas.microsoft.com/office/powerpoint/2010/main" val="254563565"/>
              </p:ext>
            </p:extLst>
          </p:nvPr>
        </p:nvGraphicFramePr>
        <p:xfrm>
          <a:off x="300664" y="1990507"/>
          <a:ext cx="8755343" cy="3047544"/>
        </p:xfrm>
        <a:graphic>
          <a:graphicData uri="http://schemas.openxmlformats.org/drawingml/2006/chart">
            <c:chart xmlns:c="http://schemas.openxmlformats.org/drawingml/2006/chart" xmlns:r="http://schemas.openxmlformats.org/officeDocument/2006/relationships" r:id="rId2"/>
          </a:graphicData>
        </a:graphic>
      </p:graphicFrame>
      <p:sp>
        <p:nvSpPr>
          <p:cNvPr id="106" name="Shape 106"/>
          <p:cNvSpPr/>
          <p:nvPr/>
        </p:nvSpPr>
        <p:spPr>
          <a:xfrm>
            <a:off x="250825" y="241298"/>
            <a:ext cx="8172450" cy="1387477"/>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nchor="b">
            <a:spAutoFit/>
          </a:bodyPr>
          <a:lstStyle>
            <a:lvl1pPr>
              <a:defRPr sz="4400">
                <a:solidFill>
                  <a:srgbClr val="B4BE35"/>
                </a:solidFill>
              </a:defRPr>
            </a:lvl1pPr>
          </a:lstStyle>
          <a:p>
            <a:pPr marL="0" marR="0" lvl="0" indent="0" defTabSz="457200" eaLnBrk="1" fontAlgn="auto" latinLnBrk="0" hangingPunct="1">
              <a:lnSpc>
                <a:spcPct val="100000"/>
              </a:lnSpc>
              <a:spcBef>
                <a:spcPts val="0"/>
              </a:spcBef>
              <a:spcAft>
                <a:spcPts val="0"/>
              </a:spcAft>
              <a:buClrTx/>
              <a:buSzTx/>
              <a:buFontTx/>
              <a:buNone/>
              <a:tabLst/>
              <a:defRPr sz="1800">
                <a:solidFill>
                  <a:srgbClr val="000000"/>
                </a:solidFill>
              </a:defRPr>
            </a:pPr>
            <a:r>
              <a:rPr kumimoji="0" sz="4400" b="0" i="0" u="none" strike="noStrike" kern="0" cap="none" spc="0" normalizeH="0" baseline="0" noProof="0">
                <a:ln>
                  <a:noFill/>
                </a:ln>
                <a:solidFill>
                  <a:srgbClr val="B4BE35"/>
                </a:solidFill>
                <a:effectLst/>
                <a:uLnTx/>
                <a:uFillTx/>
                <a:latin typeface="Calibri"/>
                <a:cs typeface="Calibri"/>
                <a:sym typeface="Calibri"/>
              </a:rPr>
              <a:t>And it’s not just an issue for “stiff upper lip” professions</a:t>
            </a:r>
          </a:p>
        </p:txBody>
      </p:sp>
      <p:sp>
        <p:nvSpPr>
          <p:cNvPr id="107" name="Shape 107"/>
          <p:cNvSpPr/>
          <p:nvPr/>
        </p:nvSpPr>
        <p:spPr>
          <a:xfrm>
            <a:off x="3293836" y="5092443"/>
            <a:ext cx="3887788" cy="307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800"/>
              </a:spcBef>
              <a:defRPr sz="1400">
                <a:latin typeface="Verdana"/>
                <a:ea typeface="Verdana"/>
                <a:cs typeface="Verdana"/>
                <a:sym typeface="Verdana"/>
              </a:defRPr>
            </a:lvl1pPr>
          </a:lstStyle>
          <a:p>
            <a:pPr marL="0" marR="0" lvl="0" indent="0" defTabSz="457200" eaLnBrk="1" fontAlgn="auto" latinLnBrk="0" hangingPunct="1">
              <a:lnSpc>
                <a:spcPct val="100000"/>
              </a:lnSpc>
              <a:spcBef>
                <a:spcPts val="800"/>
              </a:spcBef>
              <a:spcAft>
                <a:spcPts val="0"/>
              </a:spcAft>
              <a:buClrTx/>
              <a:buSzTx/>
              <a:buFontTx/>
              <a:buNone/>
              <a:tabLst/>
              <a:defRPr sz="1800"/>
            </a:pPr>
            <a:r>
              <a:rPr kumimoji="0" sz="1400" b="0" i="0" u="none" strike="noStrike" kern="0" cap="none" spc="0" normalizeH="0" baseline="0" noProof="0" dirty="0">
                <a:ln>
                  <a:noFill/>
                </a:ln>
                <a:solidFill>
                  <a:sysClr val="windowText" lastClr="000000"/>
                </a:solidFill>
                <a:effectLst/>
                <a:uLnTx/>
                <a:uFillTx/>
                <a:latin typeface="Verdana"/>
                <a:ea typeface="Verdana"/>
                <a:cs typeface="Verdana"/>
                <a:sym typeface="Verdana"/>
              </a:rPr>
              <a:t>Woodhead et al, 2010, </a:t>
            </a:r>
            <a:r>
              <a:rPr kumimoji="0" sz="1400" b="0" i="0" u="none" strike="noStrike" kern="0" cap="none" spc="0" normalizeH="0" baseline="0" noProof="0" dirty="0" err="1">
                <a:ln>
                  <a:noFill/>
                </a:ln>
                <a:solidFill>
                  <a:sysClr val="windowText" lastClr="000000"/>
                </a:solidFill>
                <a:effectLst/>
                <a:uLnTx/>
                <a:uFillTx/>
                <a:latin typeface="Verdana"/>
                <a:ea typeface="Verdana"/>
                <a:cs typeface="Verdana"/>
                <a:sym typeface="Verdana"/>
              </a:rPr>
              <a:t>Soc</a:t>
            </a:r>
            <a:r>
              <a:rPr kumimoji="0" sz="1400" b="0" i="0" u="none" strike="noStrike" kern="0" cap="none" spc="0" normalizeH="0" baseline="0" noProof="0" dirty="0">
                <a:ln>
                  <a:noFill/>
                </a:ln>
                <a:solidFill>
                  <a:sysClr val="windowText" lastClr="000000"/>
                </a:solidFill>
                <a:effectLst/>
                <a:uLnTx/>
                <a:uFillTx/>
                <a:latin typeface="Verdana"/>
                <a:ea typeface="Verdana"/>
                <a:cs typeface="Verdana"/>
                <a:sym typeface="Verdana"/>
              </a:rPr>
              <a:t> Sci Med</a:t>
            </a:r>
          </a:p>
        </p:txBody>
      </p:sp>
    </p:spTree>
    <p:extLst>
      <p:ext uri="{BB962C8B-B14F-4D97-AF65-F5344CB8AC3E}">
        <p14:creationId xmlns:p14="http://schemas.microsoft.com/office/powerpoint/2010/main" val="75495968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altLang="en-US"/>
              <a:t> </a:t>
            </a:r>
            <a:r>
              <a:rPr lang="en-GB" altLang="en-US" sz="6600">
                <a:solidFill>
                  <a:srgbClr val="B4BE35"/>
                </a:solidFill>
              </a:rPr>
              <a:t>Mental Health</a:t>
            </a:r>
          </a:p>
        </p:txBody>
      </p:sp>
      <p:pic>
        <p:nvPicPr>
          <p:cNvPr id="5123" name="Picture 2"/>
          <p:cNvPicPr>
            <a:picLocks noGrp="1" noChangeAspect="1" noChangeArrowheads="1"/>
          </p:cNvPicPr>
          <p:nvPr>
            <p:ph idx="1"/>
          </p:nvPr>
        </p:nvPicPr>
        <p:blipFill>
          <a:blip r:embed="rId3"/>
          <a:srcRect/>
          <a:stretch>
            <a:fillRect/>
          </a:stretch>
        </p:blipFill>
        <p:spPr>
          <a:xfrm>
            <a:off x="2257425" y="1314450"/>
            <a:ext cx="4600575" cy="452596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4400">
                <a:solidFill>
                  <a:srgbClr val="B4BE35"/>
                </a:solidFill>
              </a:rPr>
              <a:t>Learning points….</a:t>
            </a:r>
          </a:p>
        </p:txBody>
      </p:sp>
      <p:sp>
        <p:nvSpPr>
          <p:cNvPr id="110" name="Shape 110"/>
          <p:cNvSpPr>
            <a:spLocks noGrp="1"/>
          </p:cNvSpPr>
          <p:nvPr>
            <p:ph type="body" idx="4294967295"/>
          </p:nvPr>
        </p:nvSpPr>
        <p:spPr>
          <a:xfrm>
            <a:off x="133350" y="1600200"/>
            <a:ext cx="8678863"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279034" lvl="0" indent="-279034" defTabSz="425195">
              <a:spcBef>
                <a:spcPts val="600"/>
              </a:spcBef>
              <a:buChar char="•"/>
              <a:defRPr sz="1800">
                <a:solidFill>
                  <a:srgbClr val="000000"/>
                </a:solidFill>
              </a:defRPr>
            </a:pPr>
            <a:r>
              <a:rPr sz="2604" dirty="0">
                <a:solidFill>
                  <a:srgbClr val="41535D"/>
                </a:solidFill>
              </a:rPr>
              <a:t>Work certainly can be good for mental health but it can also be ‘bad’</a:t>
            </a:r>
          </a:p>
          <a:p>
            <a:pPr marL="318897" lvl="0" indent="-318897" defTabSz="425195">
              <a:buChar char="•"/>
              <a:defRPr sz="1800">
                <a:solidFill>
                  <a:srgbClr val="000000"/>
                </a:solidFill>
              </a:defRPr>
            </a:pPr>
            <a:endParaRPr sz="2604" dirty="0">
              <a:solidFill>
                <a:srgbClr val="41535D"/>
              </a:solidFill>
            </a:endParaRPr>
          </a:p>
          <a:p>
            <a:pPr marL="318897" lvl="0" indent="-318897" defTabSz="425195">
              <a:buChar char="•"/>
              <a:defRPr sz="1800">
                <a:solidFill>
                  <a:srgbClr val="000000"/>
                </a:solidFill>
              </a:defRPr>
            </a:pPr>
            <a:r>
              <a:rPr lang="en-GB" sz="2604" dirty="0">
                <a:solidFill>
                  <a:srgbClr val="41535D"/>
                </a:solidFill>
              </a:rPr>
              <a:t>Common mental health disorders are common and…</a:t>
            </a:r>
          </a:p>
          <a:p>
            <a:pPr marL="318897" lvl="0" indent="-318897" defTabSz="425195">
              <a:buChar char="•"/>
              <a:defRPr sz="1800">
                <a:solidFill>
                  <a:srgbClr val="000000"/>
                </a:solidFill>
              </a:defRPr>
            </a:pPr>
            <a:endParaRPr sz="2604" dirty="0">
              <a:solidFill>
                <a:srgbClr val="41535D"/>
              </a:solidFill>
            </a:endParaRPr>
          </a:p>
          <a:p>
            <a:pPr marL="279034" lvl="0" indent="-279034" defTabSz="425195">
              <a:spcBef>
                <a:spcPts val="600"/>
              </a:spcBef>
              <a:buChar char="•"/>
              <a:defRPr sz="1800">
                <a:solidFill>
                  <a:srgbClr val="000000"/>
                </a:solidFill>
              </a:defRPr>
            </a:pPr>
            <a:r>
              <a:rPr sz="2604" dirty="0">
                <a:solidFill>
                  <a:srgbClr val="41535D"/>
                </a:solidFill>
              </a:rPr>
              <a:t>Problematically most ‘distressed’ people don’t seek help</a:t>
            </a:r>
          </a:p>
        </p:txBody>
      </p:sp>
    </p:spTree>
    <p:extLst>
      <p:ext uri="{BB962C8B-B14F-4D97-AF65-F5344CB8AC3E}">
        <p14:creationId xmlns:p14="http://schemas.microsoft.com/office/powerpoint/2010/main" val="192737828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dirty="0"/>
              <a:t>So if stigma prevents help seeking….when do people seek mental health care?</a:t>
            </a:r>
          </a:p>
        </p:txBody>
      </p:sp>
    </p:spTree>
    <p:extLst>
      <p:ext uri="{BB962C8B-B14F-4D97-AF65-F5344CB8AC3E}">
        <p14:creationId xmlns:p14="http://schemas.microsoft.com/office/powerpoint/2010/main" val="3112186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Where do people get ‘help’ from?</a:t>
            </a:r>
          </a:p>
        </p:txBody>
      </p:sp>
      <p:sp>
        <p:nvSpPr>
          <p:cNvPr id="3" name="Content Placeholder 2"/>
          <p:cNvSpPr>
            <a:spLocks noGrp="1"/>
          </p:cNvSpPr>
          <p:nvPr>
            <p:ph idx="1"/>
          </p:nvPr>
        </p:nvSpPr>
        <p:spPr/>
        <p:txBody>
          <a:bodyPr/>
          <a:lstStyle/>
          <a:p>
            <a:endParaRPr lang="en-GB" dirty="0"/>
          </a:p>
        </p:txBody>
      </p:sp>
      <p:grpSp>
        <p:nvGrpSpPr>
          <p:cNvPr id="4" name="Group 4"/>
          <p:cNvGrpSpPr>
            <a:grpSpLocks/>
          </p:cNvGrpSpPr>
          <p:nvPr/>
        </p:nvGrpSpPr>
        <p:grpSpPr bwMode="auto">
          <a:xfrm>
            <a:off x="3576638" y="2381250"/>
            <a:ext cx="2362200" cy="2667000"/>
            <a:chOff x="2777" y="529"/>
            <a:chExt cx="1290" cy="2452"/>
          </a:xfrm>
        </p:grpSpPr>
        <p:sp>
          <p:nvSpPr>
            <p:cNvPr id="5" name="Freeform 5"/>
            <p:cNvSpPr>
              <a:spLocks/>
            </p:cNvSpPr>
            <p:nvPr/>
          </p:nvSpPr>
          <p:spPr bwMode="auto">
            <a:xfrm>
              <a:off x="2777" y="1280"/>
              <a:ext cx="505" cy="835"/>
            </a:xfrm>
            <a:custGeom>
              <a:avLst/>
              <a:gdLst>
                <a:gd name="T0" fmla="*/ 267 w 505"/>
                <a:gd name="T1" fmla="*/ 124 h 835"/>
                <a:gd name="T2" fmla="*/ 319 w 505"/>
                <a:gd name="T3" fmla="*/ 72 h 835"/>
                <a:gd name="T4" fmla="*/ 392 w 505"/>
                <a:gd name="T5" fmla="*/ 21 h 835"/>
                <a:gd name="T6" fmla="*/ 443 w 505"/>
                <a:gd name="T7" fmla="*/ 0 h 835"/>
                <a:gd name="T8" fmla="*/ 505 w 505"/>
                <a:gd name="T9" fmla="*/ 4 h 835"/>
                <a:gd name="T10" fmla="*/ 505 w 505"/>
                <a:gd name="T11" fmla="*/ 52 h 835"/>
                <a:gd name="T12" fmla="*/ 474 w 505"/>
                <a:gd name="T13" fmla="*/ 93 h 835"/>
                <a:gd name="T14" fmla="*/ 416 w 505"/>
                <a:gd name="T15" fmla="*/ 124 h 835"/>
                <a:gd name="T16" fmla="*/ 271 w 505"/>
                <a:gd name="T17" fmla="*/ 190 h 835"/>
                <a:gd name="T18" fmla="*/ 133 w 505"/>
                <a:gd name="T19" fmla="*/ 269 h 835"/>
                <a:gd name="T20" fmla="*/ 75 w 505"/>
                <a:gd name="T21" fmla="*/ 289 h 835"/>
                <a:gd name="T22" fmla="*/ 55 w 505"/>
                <a:gd name="T23" fmla="*/ 320 h 835"/>
                <a:gd name="T24" fmla="*/ 75 w 505"/>
                <a:gd name="T25" fmla="*/ 351 h 835"/>
                <a:gd name="T26" fmla="*/ 195 w 505"/>
                <a:gd name="T27" fmla="*/ 467 h 835"/>
                <a:gd name="T28" fmla="*/ 250 w 505"/>
                <a:gd name="T29" fmla="*/ 505 h 835"/>
                <a:gd name="T30" fmla="*/ 332 w 505"/>
                <a:gd name="T31" fmla="*/ 570 h 835"/>
                <a:gd name="T32" fmla="*/ 416 w 505"/>
                <a:gd name="T33" fmla="*/ 632 h 835"/>
                <a:gd name="T34" fmla="*/ 412 w 505"/>
                <a:gd name="T35" fmla="*/ 663 h 835"/>
                <a:gd name="T36" fmla="*/ 350 w 505"/>
                <a:gd name="T37" fmla="*/ 673 h 835"/>
                <a:gd name="T38" fmla="*/ 257 w 505"/>
                <a:gd name="T39" fmla="*/ 673 h 835"/>
                <a:gd name="T40" fmla="*/ 199 w 505"/>
                <a:gd name="T41" fmla="*/ 704 h 835"/>
                <a:gd name="T42" fmla="*/ 178 w 505"/>
                <a:gd name="T43" fmla="*/ 783 h 835"/>
                <a:gd name="T44" fmla="*/ 178 w 505"/>
                <a:gd name="T45" fmla="*/ 825 h 835"/>
                <a:gd name="T46" fmla="*/ 154 w 505"/>
                <a:gd name="T47" fmla="*/ 835 h 835"/>
                <a:gd name="T48" fmla="*/ 116 w 505"/>
                <a:gd name="T49" fmla="*/ 797 h 835"/>
                <a:gd name="T50" fmla="*/ 123 w 505"/>
                <a:gd name="T51" fmla="*/ 731 h 835"/>
                <a:gd name="T52" fmla="*/ 157 w 505"/>
                <a:gd name="T53" fmla="*/ 683 h 835"/>
                <a:gd name="T54" fmla="*/ 226 w 505"/>
                <a:gd name="T55" fmla="*/ 642 h 835"/>
                <a:gd name="T56" fmla="*/ 301 w 505"/>
                <a:gd name="T57" fmla="*/ 622 h 835"/>
                <a:gd name="T58" fmla="*/ 308 w 505"/>
                <a:gd name="T59" fmla="*/ 601 h 835"/>
                <a:gd name="T60" fmla="*/ 271 w 505"/>
                <a:gd name="T61" fmla="*/ 560 h 835"/>
                <a:gd name="T62" fmla="*/ 113 w 505"/>
                <a:gd name="T63" fmla="*/ 457 h 835"/>
                <a:gd name="T64" fmla="*/ 65 w 505"/>
                <a:gd name="T65" fmla="*/ 416 h 835"/>
                <a:gd name="T66" fmla="*/ 20 w 505"/>
                <a:gd name="T67" fmla="*/ 361 h 835"/>
                <a:gd name="T68" fmla="*/ 0 w 505"/>
                <a:gd name="T69" fmla="*/ 299 h 835"/>
                <a:gd name="T70" fmla="*/ 13 w 505"/>
                <a:gd name="T71" fmla="*/ 262 h 835"/>
                <a:gd name="T72" fmla="*/ 92 w 505"/>
                <a:gd name="T73" fmla="*/ 238 h 835"/>
                <a:gd name="T74" fmla="*/ 188 w 505"/>
                <a:gd name="T75" fmla="*/ 197 h 835"/>
                <a:gd name="T76" fmla="*/ 250 w 505"/>
                <a:gd name="T77" fmla="*/ 154 h 835"/>
                <a:gd name="T78" fmla="*/ 267 w 505"/>
                <a:gd name="T79" fmla="*/ 124 h 8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5"/>
                <a:gd name="T121" fmla="*/ 0 h 835"/>
                <a:gd name="T122" fmla="*/ 505 w 505"/>
                <a:gd name="T123" fmla="*/ 835 h 8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5" h="835">
                  <a:moveTo>
                    <a:pt x="267" y="124"/>
                  </a:moveTo>
                  <a:lnTo>
                    <a:pt x="319" y="72"/>
                  </a:lnTo>
                  <a:lnTo>
                    <a:pt x="392" y="21"/>
                  </a:lnTo>
                  <a:lnTo>
                    <a:pt x="443" y="0"/>
                  </a:lnTo>
                  <a:lnTo>
                    <a:pt x="505" y="4"/>
                  </a:lnTo>
                  <a:lnTo>
                    <a:pt x="505" y="52"/>
                  </a:lnTo>
                  <a:lnTo>
                    <a:pt x="474" y="93"/>
                  </a:lnTo>
                  <a:lnTo>
                    <a:pt x="416" y="124"/>
                  </a:lnTo>
                  <a:lnTo>
                    <a:pt x="271" y="190"/>
                  </a:lnTo>
                  <a:lnTo>
                    <a:pt x="133" y="269"/>
                  </a:lnTo>
                  <a:lnTo>
                    <a:pt x="75" y="289"/>
                  </a:lnTo>
                  <a:lnTo>
                    <a:pt x="55" y="320"/>
                  </a:lnTo>
                  <a:lnTo>
                    <a:pt x="75" y="351"/>
                  </a:lnTo>
                  <a:lnTo>
                    <a:pt x="195" y="467"/>
                  </a:lnTo>
                  <a:lnTo>
                    <a:pt x="250" y="505"/>
                  </a:lnTo>
                  <a:lnTo>
                    <a:pt x="332" y="570"/>
                  </a:lnTo>
                  <a:lnTo>
                    <a:pt x="416" y="632"/>
                  </a:lnTo>
                  <a:lnTo>
                    <a:pt x="412" y="663"/>
                  </a:lnTo>
                  <a:lnTo>
                    <a:pt x="350" y="673"/>
                  </a:lnTo>
                  <a:lnTo>
                    <a:pt x="257" y="673"/>
                  </a:lnTo>
                  <a:lnTo>
                    <a:pt x="199" y="704"/>
                  </a:lnTo>
                  <a:lnTo>
                    <a:pt x="178" y="783"/>
                  </a:lnTo>
                  <a:lnTo>
                    <a:pt x="178" y="825"/>
                  </a:lnTo>
                  <a:lnTo>
                    <a:pt x="154" y="835"/>
                  </a:lnTo>
                  <a:lnTo>
                    <a:pt x="116" y="797"/>
                  </a:lnTo>
                  <a:lnTo>
                    <a:pt x="123" y="731"/>
                  </a:lnTo>
                  <a:lnTo>
                    <a:pt x="157" y="683"/>
                  </a:lnTo>
                  <a:lnTo>
                    <a:pt x="226" y="642"/>
                  </a:lnTo>
                  <a:lnTo>
                    <a:pt x="301" y="622"/>
                  </a:lnTo>
                  <a:lnTo>
                    <a:pt x="308" y="601"/>
                  </a:lnTo>
                  <a:lnTo>
                    <a:pt x="271" y="560"/>
                  </a:lnTo>
                  <a:lnTo>
                    <a:pt x="113" y="457"/>
                  </a:lnTo>
                  <a:lnTo>
                    <a:pt x="65" y="416"/>
                  </a:lnTo>
                  <a:lnTo>
                    <a:pt x="20" y="361"/>
                  </a:lnTo>
                  <a:lnTo>
                    <a:pt x="0" y="299"/>
                  </a:lnTo>
                  <a:lnTo>
                    <a:pt x="13" y="262"/>
                  </a:lnTo>
                  <a:lnTo>
                    <a:pt x="92" y="238"/>
                  </a:lnTo>
                  <a:lnTo>
                    <a:pt x="188" y="197"/>
                  </a:lnTo>
                  <a:lnTo>
                    <a:pt x="250" y="154"/>
                  </a:lnTo>
                  <a:lnTo>
                    <a:pt x="267" y="124"/>
                  </a:lnTo>
                  <a:close/>
                </a:path>
              </a:pathLst>
            </a:custGeom>
            <a:solidFill>
              <a:srgbClr val="4153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6" name="Freeform 6"/>
            <p:cNvSpPr>
              <a:spLocks/>
            </p:cNvSpPr>
            <p:nvPr/>
          </p:nvSpPr>
          <p:spPr bwMode="auto">
            <a:xfrm>
              <a:off x="3227" y="1243"/>
              <a:ext cx="351" cy="799"/>
            </a:xfrm>
            <a:custGeom>
              <a:avLst/>
              <a:gdLst>
                <a:gd name="T0" fmla="*/ 75 w 351"/>
                <a:gd name="T1" fmla="*/ 61 h 799"/>
                <a:gd name="T2" fmla="*/ 106 w 351"/>
                <a:gd name="T3" fmla="*/ 10 h 799"/>
                <a:gd name="T4" fmla="*/ 144 w 351"/>
                <a:gd name="T5" fmla="*/ 0 h 799"/>
                <a:gd name="T6" fmla="*/ 196 w 351"/>
                <a:gd name="T7" fmla="*/ 0 h 799"/>
                <a:gd name="T8" fmla="*/ 261 w 351"/>
                <a:gd name="T9" fmla="*/ 37 h 799"/>
                <a:gd name="T10" fmla="*/ 302 w 351"/>
                <a:gd name="T11" fmla="*/ 120 h 799"/>
                <a:gd name="T12" fmla="*/ 333 w 351"/>
                <a:gd name="T13" fmla="*/ 227 h 799"/>
                <a:gd name="T14" fmla="*/ 351 w 351"/>
                <a:gd name="T15" fmla="*/ 336 h 799"/>
                <a:gd name="T16" fmla="*/ 351 w 351"/>
                <a:gd name="T17" fmla="*/ 484 h 799"/>
                <a:gd name="T18" fmla="*/ 313 w 351"/>
                <a:gd name="T19" fmla="*/ 645 h 799"/>
                <a:gd name="T20" fmla="*/ 258 w 351"/>
                <a:gd name="T21" fmla="*/ 740 h 799"/>
                <a:gd name="T22" fmla="*/ 185 w 351"/>
                <a:gd name="T23" fmla="*/ 788 h 799"/>
                <a:gd name="T24" fmla="*/ 117 w 351"/>
                <a:gd name="T25" fmla="*/ 799 h 799"/>
                <a:gd name="T26" fmla="*/ 65 w 351"/>
                <a:gd name="T27" fmla="*/ 768 h 799"/>
                <a:gd name="T28" fmla="*/ 24 w 351"/>
                <a:gd name="T29" fmla="*/ 730 h 799"/>
                <a:gd name="T30" fmla="*/ 13 w 351"/>
                <a:gd name="T31" fmla="*/ 669 h 799"/>
                <a:gd name="T32" fmla="*/ 0 w 351"/>
                <a:gd name="T33" fmla="*/ 552 h 799"/>
                <a:gd name="T34" fmla="*/ 10 w 351"/>
                <a:gd name="T35" fmla="*/ 408 h 799"/>
                <a:gd name="T36" fmla="*/ 41 w 351"/>
                <a:gd name="T37" fmla="*/ 258 h 799"/>
                <a:gd name="T38" fmla="*/ 61 w 351"/>
                <a:gd name="T39" fmla="*/ 150 h 799"/>
                <a:gd name="T40" fmla="*/ 75 w 351"/>
                <a:gd name="T41" fmla="*/ 61 h 7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1"/>
                <a:gd name="T64" fmla="*/ 0 h 799"/>
                <a:gd name="T65" fmla="*/ 351 w 351"/>
                <a:gd name="T66" fmla="*/ 799 h 7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1" h="799">
                  <a:moveTo>
                    <a:pt x="75" y="61"/>
                  </a:moveTo>
                  <a:lnTo>
                    <a:pt x="106" y="10"/>
                  </a:lnTo>
                  <a:lnTo>
                    <a:pt x="144" y="0"/>
                  </a:lnTo>
                  <a:lnTo>
                    <a:pt x="196" y="0"/>
                  </a:lnTo>
                  <a:lnTo>
                    <a:pt x="261" y="37"/>
                  </a:lnTo>
                  <a:lnTo>
                    <a:pt x="302" y="120"/>
                  </a:lnTo>
                  <a:lnTo>
                    <a:pt x="333" y="227"/>
                  </a:lnTo>
                  <a:lnTo>
                    <a:pt x="351" y="336"/>
                  </a:lnTo>
                  <a:lnTo>
                    <a:pt x="351" y="484"/>
                  </a:lnTo>
                  <a:lnTo>
                    <a:pt x="313" y="645"/>
                  </a:lnTo>
                  <a:lnTo>
                    <a:pt x="258" y="740"/>
                  </a:lnTo>
                  <a:lnTo>
                    <a:pt x="185" y="788"/>
                  </a:lnTo>
                  <a:lnTo>
                    <a:pt x="117" y="799"/>
                  </a:lnTo>
                  <a:lnTo>
                    <a:pt x="65" y="768"/>
                  </a:lnTo>
                  <a:lnTo>
                    <a:pt x="24" y="730"/>
                  </a:lnTo>
                  <a:lnTo>
                    <a:pt x="13" y="669"/>
                  </a:lnTo>
                  <a:lnTo>
                    <a:pt x="0" y="552"/>
                  </a:lnTo>
                  <a:lnTo>
                    <a:pt x="10" y="408"/>
                  </a:lnTo>
                  <a:lnTo>
                    <a:pt x="41" y="258"/>
                  </a:lnTo>
                  <a:lnTo>
                    <a:pt x="61" y="150"/>
                  </a:lnTo>
                  <a:lnTo>
                    <a:pt x="75" y="61"/>
                  </a:lnTo>
                  <a:close/>
                </a:path>
              </a:pathLst>
            </a:custGeom>
            <a:solidFill>
              <a:srgbClr val="4153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7" name="Freeform 7"/>
            <p:cNvSpPr>
              <a:spLocks/>
            </p:cNvSpPr>
            <p:nvPr/>
          </p:nvSpPr>
          <p:spPr bwMode="auto">
            <a:xfrm>
              <a:off x="3324" y="1938"/>
              <a:ext cx="205" cy="1043"/>
            </a:xfrm>
            <a:custGeom>
              <a:avLst/>
              <a:gdLst>
                <a:gd name="T0" fmla="*/ 99 w 205"/>
                <a:gd name="T1" fmla="*/ 185 h 1043"/>
                <a:gd name="T2" fmla="*/ 71 w 205"/>
                <a:gd name="T3" fmla="*/ 116 h 1043"/>
                <a:gd name="T4" fmla="*/ 71 w 205"/>
                <a:gd name="T5" fmla="*/ 41 h 1043"/>
                <a:gd name="T6" fmla="*/ 109 w 205"/>
                <a:gd name="T7" fmla="*/ 0 h 1043"/>
                <a:gd name="T8" fmla="*/ 153 w 205"/>
                <a:gd name="T9" fmla="*/ 20 h 1043"/>
                <a:gd name="T10" fmla="*/ 184 w 205"/>
                <a:gd name="T11" fmla="*/ 92 h 1043"/>
                <a:gd name="T12" fmla="*/ 201 w 205"/>
                <a:gd name="T13" fmla="*/ 216 h 1043"/>
                <a:gd name="T14" fmla="*/ 205 w 205"/>
                <a:gd name="T15" fmla="*/ 370 h 1043"/>
                <a:gd name="T16" fmla="*/ 194 w 205"/>
                <a:gd name="T17" fmla="*/ 504 h 1043"/>
                <a:gd name="T18" fmla="*/ 174 w 205"/>
                <a:gd name="T19" fmla="*/ 648 h 1043"/>
                <a:gd name="T20" fmla="*/ 174 w 205"/>
                <a:gd name="T21" fmla="*/ 823 h 1043"/>
                <a:gd name="T22" fmla="*/ 201 w 205"/>
                <a:gd name="T23" fmla="*/ 895 h 1043"/>
                <a:gd name="T24" fmla="*/ 191 w 205"/>
                <a:gd name="T25" fmla="*/ 929 h 1043"/>
                <a:gd name="T26" fmla="*/ 143 w 205"/>
                <a:gd name="T27" fmla="*/ 940 h 1043"/>
                <a:gd name="T28" fmla="*/ 92 w 205"/>
                <a:gd name="T29" fmla="*/ 988 h 1043"/>
                <a:gd name="T30" fmla="*/ 68 w 205"/>
                <a:gd name="T31" fmla="*/ 1029 h 1043"/>
                <a:gd name="T32" fmla="*/ 10 w 205"/>
                <a:gd name="T33" fmla="*/ 1043 h 1043"/>
                <a:gd name="T34" fmla="*/ 0 w 205"/>
                <a:gd name="T35" fmla="*/ 998 h 1043"/>
                <a:gd name="T36" fmla="*/ 20 w 205"/>
                <a:gd name="T37" fmla="*/ 960 h 1043"/>
                <a:gd name="T38" fmla="*/ 92 w 205"/>
                <a:gd name="T39" fmla="*/ 929 h 1043"/>
                <a:gd name="T40" fmla="*/ 143 w 205"/>
                <a:gd name="T41" fmla="*/ 906 h 1043"/>
                <a:gd name="T42" fmla="*/ 160 w 205"/>
                <a:gd name="T43" fmla="*/ 885 h 1043"/>
                <a:gd name="T44" fmla="*/ 140 w 205"/>
                <a:gd name="T45" fmla="*/ 827 h 1043"/>
                <a:gd name="T46" fmla="*/ 123 w 205"/>
                <a:gd name="T47" fmla="*/ 709 h 1043"/>
                <a:gd name="T48" fmla="*/ 119 w 205"/>
                <a:gd name="T49" fmla="*/ 569 h 1043"/>
                <a:gd name="T50" fmla="*/ 123 w 205"/>
                <a:gd name="T51" fmla="*/ 476 h 1043"/>
                <a:gd name="T52" fmla="*/ 129 w 205"/>
                <a:gd name="T53" fmla="*/ 350 h 1043"/>
                <a:gd name="T54" fmla="*/ 119 w 205"/>
                <a:gd name="T55" fmla="*/ 237 h 1043"/>
                <a:gd name="T56" fmla="*/ 99 w 205"/>
                <a:gd name="T57" fmla="*/ 185 h 10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5"/>
                <a:gd name="T88" fmla="*/ 0 h 1043"/>
                <a:gd name="T89" fmla="*/ 205 w 205"/>
                <a:gd name="T90" fmla="*/ 1043 h 10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5" h="1043">
                  <a:moveTo>
                    <a:pt x="99" y="185"/>
                  </a:moveTo>
                  <a:lnTo>
                    <a:pt x="71" y="116"/>
                  </a:lnTo>
                  <a:lnTo>
                    <a:pt x="71" y="41"/>
                  </a:lnTo>
                  <a:lnTo>
                    <a:pt x="109" y="0"/>
                  </a:lnTo>
                  <a:lnTo>
                    <a:pt x="153" y="20"/>
                  </a:lnTo>
                  <a:lnTo>
                    <a:pt x="184" y="92"/>
                  </a:lnTo>
                  <a:lnTo>
                    <a:pt x="201" y="216"/>
                  </a:lnTo>
                  <a:lnTo>
                    <a:pt x="205" y="370"/>
                  </a:lnTo>
                  <a:lnTo>
                    <a:pt x="194" y="504"/>
                  </a:lnTo>
                  <a:lnTo>
                    <a:pt x="174" y="648"/>
                  </a:lnTo>
                  <a:lnTo>
                    <a:pt x="174" y="823"/>
                  </a:lnTo>
                  <a:lnTo>
                    <a:pt x="201" y="895"/>
                  </a:lnTo>
                  <a:lnTo>
                    <a:pt x="191" y="929"/>
                  </a:lnTo>
                  <a:lnTo>
                    <a:pt x="143" y="940"/>
                  </a:lnTo>
                  <a:lnTo>
                    <a:pt x="92" y="988"/>
                  </a:lnTo>
                  <a:lnTo>
                    <a:pt x="68" y="1029"/>
                  </a:lnTo>
                  <a:lnTo>
                    <a:pt x="10" y="1043"/>
                  </a:lnTo>
                  <a:lnTo>
                    <a:pt x="0" y="998"/>
                  </a:lnTo>
                  <a:lnTo>
                    <a:pt x="20" y="960"/>
                  </a:lnTo>
                  <a:lnTo>
                    <a:pt x="92" y="929"/>
                  </a:lnTo>
                  <a:lnTo>
                    <a:pt x="143" y="906"/>
                  </a:lnTo>
                  <a:lnTo>
                    <a:pt x="160" y="885"/>
                  </a:lnTo>
                  <a:lnTo>
                    <a:pt x="140" y="827"/>
                  </a:lnTo>
                  <a:lnTo>
                    <a:pt x="123" y="709"/>
                  </a:lnTo>
                  <a:lnTo>
                    <a:pt x="119" y="569"/>
                  </a:lnTo>
                  <a:lnTo>
                    <a:pt x="123" y="476"/>
                  </a:lnTo>
                  <a:lnTo>
                    <a:pt x="129" y="350"/>
                  </a:lnTo>
                  <a:lnTo>
                    <a:pt x="119" y="237"/>
                  </a:lnTo>
                  <a:lnTo>
                    <a:pt x="99" y="185"/>
                  </a:lnTo>
                  <a:close/>
                </a:path>
              </a:pathLst>
            </a:custGeom>
            <a:solidFill>
              <a:srgbClr val="4153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8" name="Freeform 8"/>
            <p:cNvSpPr>
              <a:spLocks/>
            </p:cNvSpPr>
            <p:nvPr/>
          </p:nvSpPr>
          <p:spPr bwMode="auto">
            <a:xfrm>
              <a:off x="3036" y="1940"/>
              <a:ext cx="320" cy="1040"/>
            </a:xfrm>
            <a:custGeom>
              <a:avLst/>
              <a:gdLst>
                <a:gd name="T0" fmla="*/ 197 w 320"/>
                <a:gd name="T1" fmla="*/ 96 h 1040"/>
                <a:gd name="T2" fmla="*/ 231 w 320"/>
                <a:gd name="T3" fmla="*/ 31 h 1040"/>
                <a:gd name="T4" fmla="*/ 272 w 320"/>
                <a:gd name="T5" fmla="*/ 0 h 1040"/>
                <a:gd name="T6" fmla="*/ 320 w 320"/>
                <a:gd name="T7" fmla="*/ 20 h 1040"/>
                <a:gd name="T8" fmla="*/ 313 w 320"/>
                <a:gd name="T9" fmla="*/ 82 h 1040"/>
                <a:gd name="T10" fmla="*/ 282 w 320"/>
                <a:gd name="T11" fmla="*/ 126 h 1040"/>
                <a:gd name="T12" fmla="*/ 221 w 320"/>
                <a:gd name="T13" fmla="*/ 237 h 1040"/>
                <a:gd name="T14" fmla="*/ 180 w 320"/>
                <a:gd name="T15" fmla="*/ 343 h 1040"/>
                <a:gd name="T16" fmla="*/ 156 w 320"/>
                <a:gd name="T17" fmla="*/ 456 h 1040"/>
                <a:gd name="T18" fmla="*/ 159 w 320"/>
                <a:gd name="T19" fmla="*/ 566 h 1040"/>
                <a:gd name="T20" fmla="*/ 197 w 320"/>
                <a:gd name="T21" fmla="*/ 713 h 1040"/>
                <a:gd name="T22" fmla="*/ 228 w 320"/>
                <a:gd name="T23" fmla="*/ 855 h 1040"/>
                <a:gd name="T24" fmla="*/ 272 w 320"/>
                <a:gd name="T25" fmla="*/ 916 h 1040"/>
                <a:gd name="T26" fmla="*/ 269 w 320"/>
                <a:gd name="T27" fmla="*/ 951 h 1040"/>
                <a:gd name="T28" fmla="*/ 231 w 320"/>
                <a:gd name="T29" fmla="*/ 968 h 1040"/>
                <a:gd name="T30" fmla="*/ 145 w 320"/>
                <a:gd name="T31" fmla="*/ 981 h 1040"/>
                <a:gd name="T32" fmla="*/ 84 w 320"/>
                <a:gd name="T33" fmla="*/ 1019 h 1040"/>
                <a:gd name="T34" fmla="*/ 52 w 320"/>
                <a:gd name="T35" fmla="*/ 1040 h 1040"/>
                <a:gd name="T36" fmla="*/ 0 w 320"/>
                <a:gd name="T37" fmla="*/ 992 h 1040"/>
                <a:gd name="T38" fmla="*/ 11 w 320"/>
                <a:gd name="T39" fmla="*/ 961 h 1040"/>
                <a:gd name="T40" fmla="*/ 62 w 320"/>
                <a:gd name="T41" fmla="*/ 940 h 1040"/>
                <a:gd name="T42" fmla="*/ 128 w 320"/>
                <a:gd name="T43" fmla="*/ 930 h 1040"/>
                <a:gd name="T44" fmla="*/ 190 w 320"/>
                <a:gd name="T45" fmla="*/ 930 h 1040"/>
                <a:gd name="T46" fmla="*/ 200 w 320"/>
                <a:gd name="T47" fmla="*/ 910 h 1040"/>
                <a:gd name="T48" fmla="*/ 190 w 320"/>
                <a:gd name="T49" fmla="*/ 875 h 1040"/>
                <a:gd name="T50" fmla="*/ 138 w 320"/>
                <a:gd name="T51" fmla="*/ 741 h 1040"/>
                <a:gd name="T52" fmla="*/ 104 w 320"/>
                <a:gd name="T53" fmla="*/ 610 h 1040"/>
                <a:gd name="T54" fmla="*/ 87 w 320"/>
                <a:gd name="T55" fmla="*/ 515 h 1040"/>
                <a:gd name="T56" fmla="*/ 84 w 320"/>
                <a:gd name="T57" fmla="*/ 426 h 1040"/>
                <a:gd name="T58" fmla="*/ 97 w 320"/>
                <a:gd name="T59" fmla="*/ 340 h 1040"/>
                <a:gd name="T60" fmla="*/ 128 w 320"/>
                <a:gd name="T61" fmla="*/ 251 h 1040"/>
                <a:gd name="T62" fmla="*/ 176 w 320"/>
                <a:gd name="T63" fmla="*/ 133 h 1040"/>
                <a:gd name="T64" fmla="*/ 197 w 320"/>
                <a:gd name="T65" fmla="*/ 96 h 10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0"/>
                <a:gd name="T100" fmla="*/ 0 h 1040"/>
                <a:gd name="T101" fmla="*/ 320 w 320"/>
                <a:gd name="T102" fmla="*/ 1040 h 10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0" h="1040">
                  <a:moveTo>
                    <a:pt x="197" y="96"/>
                  </a:moveTo>
                  <a:lnTo>
                    <a:pt x="231" y="31"/>
                  </a:lnTo>
                  <a:lnTo>
                    <a:pt x="272" y="0"/>
                  </a:lnTo>
                  <a:lnTo>
                    <a:pt x="320" y="20"/>
                  </a:lnTo>
                  <a:lnTo>
                    <a:pt x="313" y="82"/>
                  </a:lnTo>
                  <a:lnTo>
                    <a:pt x="282" y="126"/>
                  </a:lnTo>
                  <a:lnTo>
                    <a:pt x="221" y="237"/>
                  </a:lnTo>
                  <a:lnTo>
                    <a:pt x="180" y="343"/>
                  </a:lnTo>
                  <a:lnTo>
                    <a:pt x="156" y="456"/>
                  </a:lnTo>
                  <a:lnTo>
                    <a:pt x="159" y="566"/>
                  </a:lnTo>
                  <a:lnTo>
                    <a:pt x="197" y="713"/>
                  </a:lnTo>
                  <a:lnTo>
                    <a:pt x="228" y="855"/>
                  </a:lnTo>
                  <a:lnTo>
                    <a:pt x="272" y="916"/>
                  </a:lnTo>
                  <a:lnTo>
                    <a:pt x="269" y="951"/>
                  </a:lnTo>
                  <a:lnTo>
                    <a:pt x="231" y="968"/>
                  </a:lnTo>
                  <a:lnTo>
                    <a:pt x="145" y="981"/>
                  </a:lnTo>
                  <a:lnTo>
                    <a:pt x="84" y="1019"/>
                  </a:lnTo>
                  <a:lnTo>
                    <a:pt x="52" y="1040"/>
                  </a:lnTo>
                  <a:lnTo>
                    <a:pt x="0" y="992"/>
                  </a:lnTo>
                  <a:lnTo>
                    <a:pt x="11" y="961"/>
                  </a:lnTo>
                  <a:lnTo>
                    <a:pt x="62" y="940"/>
                  </a:lnTo>
                  <a:lnTo>
                    <a:pt x="128" y="930"/>
                  </a:lnTo>
                  <a:lnTo>
                    <a:pt x="190" y="930"/>
                  </a:lnTo>
                  <a:lnTo>
                    <a:pt x="200" y="910"/>
                  </a:lnTo>
                  <a:lnTo>
                    <a:pt x="190" y="875"/>
                  </a:lnTo>
                  <a:lnTo>
                    <a:pt x="138" y="741"/>
                  </a:lnTo>
                  <a:lnTo>
                    <a:pt x="104" y="610"/>
                  </a:lnTo>
                  <a:lnTo>
                    <a:pt x="87" y="515"/>
                  </a:lnTo>
                  <a:lnTo>
                    <a:pt x="84" y="426"/>
                  </a:lnTo>
                  <a:lnTo>
                    <a:pt x="97" y="340"/>
                  </a:lnTo>
                  <a:lnTo>
                    <a:pt x="128" y="251"/>
                  </a:lnTo>
                  <a:lnTo>
                    <a:pt x="176" y="133"/>
                  </a:lnTo>
                  <a:lnTo>
                    <a:pt x="197" y="96"/>
                  </a:lnTo>
                  <a:close/>
                </a:path>
              </a:pathLst>
            </a:custGeom>
            <a:solidFill>
              <a:srgbClr val="4153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9" name="Freeform 9"/>
            <p:cNvSpPr>
              <a:spLocks/>
            </p:cNvSpPr>
            <p:nvPr/>
          </p:nvSpPr>
          <p:spPr bwMode="auto">
            <a:xfrm>
              <a:off x="3097" y="644"/>
              <a:ext cx="412" cy="543"/>
            </a:xfrm>
            <a:custGeom>
              <a:avLst/>
              <a:gdLst>
                <a:gd name="T0" fmla="*/ 151 w 412"/>
                <a:gd name="T1" fmla="*/ 454 h 543"/>
                <a:gd name="T2" fmla="*/ 182 w 412"/>
                <a:gd name="T3" fmla="*/ 522 h 543"/>
                <a:gd name="T4" fmla="*/ 254 w 412"/>
                <a:gd name="T5" fmla="*/ 543 h 543"/>
                <a:gd name="T6" fmla="*/ 316 w 412"/>
                <a:gd name="T7" fmla="*/ 536 h 543"/>
                <a:gd name="T8" fmla="*/ 367 w 412"/>
                <a:gd name="T9" fmla="*/ 492 h 543"/>
                <a:gd name="T10" fmla="*/ 408 w 412"/>
                <a:gd name="T11" fmla="*/ 402 h 543"/>
                <a:gd name="T12" fmla="*/ 412 w 412"/>
                <a:gd name="T13" fmla="*/ 296 h 543"/>
                <a:gd name="T14" fmla="*/ 398 w 412"/>
                <a:gd name="T15" fmla="*/ 203 h 543"/>
                <a:gd name="T16" fmla="*/ 340 w 412"/>
                <a:gd name="T17" fmla="*/ 99 h 543"/>
                <a:gd name="T18" fmla="*/ 298 w 412"/>
                <a:gd name="T19" fmla="*/ 51 h 543"/>
                <a:gd name="T20" fmla="*/ 254 w 412"/>
                <a:gd name="T21" fmla="*/ 21 h 543"/>
                <a:gd name="T22" fmla="*/ 213 w 412"/>
                <a:gd name="T23" fmla="*/ 0 h 543"/>
                <a:gd name="T24" fmla="*/ 141 w 412"/>
                <a:gd name="T25" fmla="*/ 7 h 543"/>
                <a:gd name="T26" fmla="*/ 103 w 412"/>
                <a:gd name="T27" fmla="*/ 69 h 543"/>
                <a:gd name="T28" fmla="*/ 83 w 412"/>
                <a:gd name="T29" fmla="*/ 134 h 543"/>
                <a:gd name="T30" fmla="*/ 83 w 412"/>
                <a:gd name="T31" fmla="*/ 238 h 543"/>
                <a:gd name="T32" fmla="*/ 100 w 412"/>
                <a:gd name="T33" fmla="*/ 337 h 543"/>
                <a:gd name="T34" fmla="*/ 120 w 412"/>
                <a:gd name="T35" fmla="*/ 392 h 543"/>
                <a:gd name="T36" fmla="*/ 6 w 412"/>
                <a:gd name="T37" fmla="*/ 474 h 543"/>
                <a:gd name="T38" fmla="*/ 0 w 412"/>
                <a:gd name="T39" fmla="*/ 505 h 543"/>
                <a:gd name="T40" fmla="*/ 17 w 412"/>
                <a:gd name="T41" fmla="*/ 522 h 543"/>
                <a:gd name="T42" fmla="*/ 141 w 412"/>
                <a:gd name="T43" fmla="*/ 430 h 543"/>
                <a:gd name="T44" fmla="*/ 151 w 412"/>
                <a:gd name="T45" fmla="*/ 454 h 5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2"/>
                <a:gd name="T70" fmla="*/ 0 h 543"/>
                <a:gd name="T71" fmla="*/ 412 w 412"/>
                <a:gd name="T72" fmla="*/ 543 h 54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2" h="543">
                  <a:moveTo>
                    <a:pt x="151" y="454"/>
                  </a:moveTo>
                  <a:lnTo>
                    <a:pt x="182" y="522"/>
                  </a:lnTo>
                  <a:lnTo>
                    <a:pt x="254" y="543"/>
                  </a:lnTo>
                  <a:lnTo>
                    <a:pt x="316" y="536"/>
                  </a:lnTo>
                  <a:lnTo>
                    <a:pt x="367" y="492"/>
                  </a:lnTo>
                  <a:lnTo>
                    <a:pt x="408" y="402"/>
                  </a:lnTo>
                  <a:lnTo>
                    <a:pt x="412" y="296"/>
                  </a:lnTo>
                  <a:lnTo>
                    <a:pt x="398" y="203"/>
                  </a:lnTo>
                  <a:lnTo>
                    <a:pt x="340" y="99"/>
                  </a:lnTo>
                  <a:lnTo>
                    <a:pt x="298" y="51"/>
                  </a:lnTo>
                  <a:lnTo>
                    <a:pt x="254" y="21"/>
                  </a:lnTo>
                  <a:lnTo>
                    <a:pt x="213" y="0"/>
                  </a:lnTo>
                  <a:lnTo>
                    <a:pt x="141" y="7"/>
                  </a:lnTo>
                  <a:lnTo>
                    <a:pt x="103" y="69"/>
                  </a:lnTo>
                  <a:lnTo>
                    <a:pt x="83" y="134"/>
                  </a:lnTo>
                  <a:lnTo>
                    <a:pt x="83" y="238"/>
                  </a:lnTo>
                  <a:lnTo>
                    <a:pt x="100" y="337"/>
                  </a:lnTo>
                  <a:lnTo>
                    <a:pt x="120" y="392"/>
                  </a:lnTo>
                  <a:lnTo>
                    <a:pt x="6" y="474"/>
                  </a:lnTo>
                  <a:lnTo>
                    <a:pt x="0" y="505"/>
                  </a:lnTo>
                  <a:lnTo>
                    <a:pt x="17" y="522"/>
                  </a:lnTo>
                  <a:lnTo>
                    <a:pt x="141" y="430"/>
                  </a:lnTo>
                  <a:lnTo>
                    <a:pt x="151" y="454"/>
                  </a:lnTo>
                  <a:close/>
                </a:path>
              </a:pathLst>
            </a:custGeom>
            <a:solidFill>
              <a:srgbClr val="4153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10" name="Freeform 10"/>
            <p:cNvSpPr>
              <a:spLocks/>
            </p:cNvSpPr>
            <p:nvPr/>
          </p:nvSpPr>
          <p:spPr bwMode="auto">
            <a:xfrm>
              <a:off x="3248" y="529"/>
              <a:ext cx="819" cy="908"/>
            </a:xfrm>
            <a:custGeom>
              <a:avLst/>
              <a:gdLst>
                <a:gd name="T0" fmla="*/ 545 w 819"/>
                <a:gd name="T1" fmla="*/ 628 h 908"/>
                <a:gd name="T2" fmla="*/ 504 w 819"/>
                <a:gd name="T3" fmla="*/ 669 h 908"/>
                <a:gd name="T4" fmla="*/ 417 w 819"/>
                <a:gd name="T5" fmla="*/ 720 h 908"/>
                <a:gd name="T6" fmla="*/ 339 w 819"/>
                <a:gd name="T7" fmla="*/ 751 h 908"/>
                <a:gd name="T8" fmla="*/ 284 w 819"/>
                <a:gd name="T9" fmla="*/ 782 h 908"/>
                <a:gd name="T10" fmla="*/ 232 w 819"/>
                <a:gd name="T11" fmla="*/ 823 h 908"/>
                <a:gd name="T12" fmla="*/ 226 w 819"/>
                <a:gd name="T13" fmla="*/ 895 h 908"/>
                <a:gd name="T14" fmla="*/ 277 w 819"/>
                <a:gd name="T15" fmla="*/ 908 h 908"/>
                <a:gd name="T16" fmla="*/ 407 w 819"/>
                <a:gd name="T17" fmla="*/ 833 h 908"/>
                <a:gd name="T18" fmla="*/ 504 w 819"/>
                <a:gd name="T19" fmla="*/ 744 h 908"/>
                <a:gd name="T20" fmla="*/ 617 w 819"/>
                <a:gd name="T21" fmla="*/ 631 h 908"/>
                <a:gd name="T22" fmla="*/ 709 w 819"/>
                <a:gd name="T23" fmla="*/ 559 h 908"/>
                <a:gd name="T24" fmla="*/ 788 w 819"/>
                <a:gd name="T25" fmla="*/ 504 h 908"/>
                <a:gd name="T26" fmla="*/ 819 w 819"/>
                <a:gd name="T27" fmla="*/ 477 h 908"/>
                <a:gd name="T28" fmla="*/ 808 w 819"/>
                <a:gd name="T29" fmla="*/ 443 h 908"/>
                <a:gd name="T30" fmla="*/ 771 w 819"/>
                <a:gd name="T31" fmla="*/ 395 h 908"/>
                <a:gd name="T32" fmla="*/ 634 w 819"/>
                <a:gd name="T33" fmla="*/ 320 h 908"/>
                <a:gd name="T34" fmla="*/ 504 w 819"/>
                <a:gd name="T35" fmla="*/ 250 h 908"/>
                <a:gd name="T36" fmla="*/ 345 w 819"/>
                <a:gd name="T37" fmla="*/ 178 h 908"/>
                <a:gd name="T38" fmla="*/ 287 w 819"/>
                <a:gd name="T39" fmla="*/ 137 h 908"/>
                <a:gd name="T40" fmla="*/ 226 w 819"/>
                <a:gd name="T41" fmla="*/ 82 h 908"/>
                <a:gd name="T42" fmla="*/ 164 w 819"/>
                <a:gd name="T43" fmla="*/ 21 h 908"/>
                <a:gd name="T44" fmla="*/ 109 w 819"/>
                <a:gd name="T45" fmla="*/ 0 h 908"/>
                <a:gd name="T46" fmla="*/ 0 w 819"/>
                <a:gd name="T47" fmla="*/ 76 h 908"/>
                <a:gd name="T48" fmla="*/ 7 w 819"/>
                <a:gd name="T49" fmla="*/ 147 h 908"/>
                <a:gd name="T50" fmla="*/ 27 w 819"/>
                <a:gd name="T51" fmla="*/ 175 h 908"/>
                <a:gd name="T52" fmla="*/ 82 w 819"/>
                <a:gd name="T53" fmla="*/ 164 h 908"/>
                <a:gd name="T54" fmla="*/ 72 w 819"/>
                <a:gd name="T55" fmla="*/ 134 h 908"/>
                <a:gd name="T56" fmla="*/ 51 w 819"/>
                <a:gd name="T57" fmla="*/ 123 h 908"/>
                <a:gd name="T58" fmla="*/ 41 w 819"/>
                <a:gd name="T59" fmla="*/ 86 h 908"/>
                <a:gd name="T60" fmla="*/ 102 w 819"/>
                <a:gd name="T61" fmla="*/ 45 h 908"/>
                <a:gd name="T62" fmla="*/ 154 w 819"/>
                <a:gd name="T63" fmla="*/ 86 h 908"/>
                <a:gd name="T64" fmla="*/ 154 w 819"/>
                <a:gd name="T65" fmla="*/ 123 h 908"/>
                <a:gd name="T66" fmla="*/ 133 w 819"/>
                <a:gd name="T67" fmla="*/ 168 h 908"/>
                <a:gd name="T68" fmla="*/ 150 w 819"/>
                <a:gd name="T69" fmla="*/ 199 h 908"/>
                <a:gd name="T70" fmla="*/ 253 w 819"/>
                <a:gd name="T71" fmla="*/ 226 h 908"/>
                <a:gd name="T72" fmla="*/ 294 w 819"/>
                <a:gd name="T73" fmla="*/ 188 h 908"/>
                <a:gd name="T74" fmla="*/ 431 w 819"/>
                <a:gd name="T75" fmla="*/ 271 h 908"/>
                <a:gd name="T76" fmla="*/ 545 w 819"/>
                <a:gd name="T77" fmla="*/ 323 h 908"/>
                <a:gd name="T78" fmla="*/ 607 w 819"/>
                <a:gd name="T79" fmla="*/ 354 h 908"/>
                <a:gd name="T80" fmla="*/ 668 w 819"/>
                <a:gd name="T81" fmla="*/ 385 h 908"/>
                <a:gd name="T82" fmla="*/ 716 w 819"/>
                <a:gd name="T83" fmla="*/ 426 h 908"/>
                <a:gd name="T84" fmla="*/ 747 w 819"/>
                <a:gd name="T85" fmla="*/ 467 h 908"/>
                <a:gd name="T86" fmla="*/ 719 w 819"/>
                <a:gd name="T87" fmla="*/ 497 h 908"/>
                <a:gd name="T88" fmla="*/ 654 w 819"/>
                <a:gd name="T89" fmla="*/ 539 h 908"/>
                <a:gd name="T90" fmla="*/ 586 w 819"/>
                <a:gd name="T91" fmla="*/ 586 h 908"/>
                <a:gd name="T92" fmla="*/ 545 w 819"/>
                <a:gd name="T93" fmla="*/ 628 h 9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19"/>
                <a:gd name="T142" fmla="*/ 0 h 908"/>
                <a:gd name="T143" fmla="*/ 819 w 819"/>
                <a:gd name="T144" fmla="*/ 908 h 9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19" h="908">
                  <a:moveTo>
                    <a:pt x="545" y="628"/>
                  </a:moveTo>
                  <a:lnTo>
                    <a:pt x="504" y="669"/>
                  </a:lnTo>
                  <a:lnTo>
                    <a:pt x="417" y="720"/>
                  </a:lnTo>
                  <a:lnTo>
                    <a:pt x="339" y="751"/>
                  </a:lnTo>
                  <a:lnTo>
                    <a:pt x="284" y="782"/>
                  </a:lnTo>
                  <a:lnTo>
                    <a:pt x="232" y="823"/>
                  </a:lnTo>
                  <a:lnTo>
                    <a:pt x="226" y="895"/>
                  </a:lnTo>
                  <a:lnTo>
                    <a:pt x="277" y="908"/>
                  </a:lnTo>
                  <a:lnTo>
                    <a:pt x="407" y="833"/>
                  </a:lnTo>
                  <a:lnTo>
                    <a:pt x="504" y="744"/>
                  </a:lnTo>
                  <a:lnTo>
                    <a:pt x="617" y="631"/>
                  </a:lnTo>
                  <a:lnTo>
                    <a:pt x="709" y="559"/>
                  </a:lnTo>
                  <a:lnTo>
                    <a:pt x="788" y="504"/>
                  </a:lnTo>
                  <a:lnTo>
                    <a:pt x="819" y="477"/>
                  </a:lnTo>
                  <a:lnTo>
                    <a:pt x="808" y="443"/>
                  </a:lnTo>
                  <a:lnTo>
                    <a:pt x="771" y="395"/>
                  </a:lnTo>
                  <a:lnTo>
                    <a:pt x="634" y="320"/>
                  </a:lnTo>
                  <a:lnTo>
                    <a:pt x="504" y="250"/>
                  </a:lnTo>
                  <a:lnTo>
                    <a:pt x="345" y="178"/>
                  </a:lnTo>
                  <a:lnTo>
                    <a:pt x="287" y="137"/>
                  </a:lnTo>
                  <a:lnTo>
                    <a:pt x="226" y="82"/>
                  </a:lnTo>
                  <a:lnTo>
                    <a:pt x="164" y="21"/>
                  </a:lnTo>
                  <a:lnTo>
                    <a:pt x="109" y="0"/>
                  </a:lnTo>
                  <a:lnTo>
                    <a:pt x="0" y="76"/>
                  </a:lnTo>
                  <a:lnTo>
                    <a:pt x="7" y="147"/>
                  </a:lnTo>
                  <a:lnTo>
                    <a:pt x="27" y="175"/>
                  </a:lnTo>
                  <a:lnTo>
                    <a:pt x="82" y="164"/>
                  </a:lnTo>
                  <a:lnTo>
                    <a:pt x="72" y="134"/>
                  </a:lnTo>
                  <a:lnTo>
                    <a:pt x="51" y="123"/>
                  </a:lnTo>
                  <a:lnTo>
                    <a:pt x="41" y="86"/>
                  </a:lnTo>
                  <a:lnTo>
                    <a:pt x="102" y="45"/>
                  </a:lnTo>
                  <a:lnTo>
                    <a:pt x="154" y="86"/>
                  </a:lnTo>
                  <a:lnTo>
                    <a:pt x="154" y="123"/>
                  </a:lnTo>
                  <a:lnTo>
                    <a:pt x="133" y="168"/>
                  </a:lnTo>
                  <a:lnTo>
                    <a:pt x="150" y="199"/>
                  </a:lnTo>
                  <a:lnTo>
                    <a:pt x="253" y="226"/>
                  </a:lnTo>
                  <a:lnTo>
                    <a:pt x="294" y="188"/>
                  </a:lnTo>
                  <a:lnTo>
                    <a:pt x="431" y="271"/>
                  </a:lnTo>
                  <a:lnTo>
                    <a:pt x="545" y="323"/>
                  </a:lnTo>
                  <a:lnTo>
                    <a:pt x="607" y="354"/>
                  </a:lnTo>
                  <a:lnTo>
                    <a:pt x="668" y="385"/>
                  </a:lnTo>
                  <a:lnTo>
                    <a:pt x="716" y="426"/>
                  </a:lnTo>
                  <a:lnTo>
                    <a:pt x="747" y="467"/>
                  </a:lnTo>
                  <a:lnTo>
                    <a:pt x="719" y="497"/>
                  </a:lnTo>
                  <a:lnTo>
                    <a:pt x="654" y="539"/>
                  </a:lnTo>
                  <a:lnTo>
                    <a:pt x="586" y="586"/>
                  </a:lnTo>
                  <a:lnTo>
                    <a:pt x="545" y="628"/>
                  </a:lnTo>
                  <a:close/>
                </a:path>
              </a:pathLst>
            </a:custGeom>
            <a:solidFill>
              <a:srgbClr val="4153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cs typeface="Calibri"/>
                <a:sym typeface="Calibri"/>
              </a:endParaRPr>
            </a:p>
          </p:txBody>
        </p:sp>
      </p:grpSp>
    </p:spTree>
    <p:extLst>
      <p:ext uri="{BB962C8B-B14F-4D97-AF65-F5344CB8AC3E}">
        <p14:creationId xmlns:p14="http://schemas.microsoft.com/office/powerpoint/2010/main" val="2228115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Grp="1" noChangeAspect="1"/>
          </p:cNvGraphicFramePr>
          <p:nvPr>
            <p:ph idx="1"/>
            <p:extLst/>
          </p:nvPr>
        </p:nvGraphicFramePr>
        <p:xfrm>
          <a:off x="-141514" y="1125538"/>
          <a:ext cx="9034689" cy="4976812"/>
        </p:xfrm>
        <a:graphic>
          <a:graphicData uri="http://schemas.openxmlformats.org/presentationml/2006/ole">
            <mc:AlternateContent xmlns:mc="http://schemas.openxmlformats.org/markup-compatibility/2006">
              <mc:Choice xmlns:v="urn:schemas-microsoft-com:vml" Requires="v">
                <p:oleObj spid="_x0000_s2059" name="Chart" r:id="rId3" imgW="4191000" imgH="2038452" progId="Excel.Chart.8">
                  <p:embed/>
                </p:oleObj>
              </mc:Choice>
              <mc:Fallback>
                <p:oleObj name="Chart" r:id="rId3" imgW="4191000" imgH="2038452" progId="Excel.Chart.8">
                  <p:embed/>
                  <p:pic>
                    <p:nvPicPr>
                      <p:cNvPr id="296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14" y="1125538"/>
                        <a:ext cx="9034689" cy="4976812"/>
                      </a:xfrm>
                      <a:prstGeom prst="rect">
                        <a:avLst/>
                      </a:prstGeom>
                      <a:noFill/>
                      <a:ln>
                        <a:noFill/>
                      </a:ln>
                      <a:effectLst/>
                    </p:spPr>
                  </p:pic>
                </p:oleObj>
              </mc:Fallback>
            </mc:AlternateContent>
          </a:graphicData>
        </a:graphic>
      </p:graphicFrame>
      <p:sp>
        <p:nvSpPr>
          <p:cNvPr id="29699" name="Rectangle 3"/>
          <p:cNvSpPr>
            <a:spLocks noGrp="1" noChangeArrowheads="1"/>
          </p:cNvSpPr>
          <p:nvPr>
            <p:ph type="title"/>
          </p:nvPr>
        </p:nvSpPr>
        <p:spPr>
          <a:xfrm>
            <a:off x="0" y="0"/>
            <a:ext cx="9002486" cy="1143000"/>
          </a:xfrm>
        </p:spPr>
        <p:txBody>
          <a:bodyPr/>
          <a:lstStyle/>
          <a:p>
            <a:pPr eaLnBrk="1" hangingPunct="1"/>
            <a:r>
              <a:rPr lang="en-GB" altLang="en-US" sz="3600" dirty="0"/>
              <a:t>And where do people get help from “at work”?</a:t>
            </a:r>
          </a:p>
        </p:txBody>
      </p:sp>
      <p:sp>
        <p:nvSpPr>
          <p:cNvPr id="29700" name="Text Box 4"/>
          <p:cNvSpPr txBox="1">
            <a:spLocks noChangeArrowheads="1"/>
          </p:cNvSpPr>
          <p:nvPr/>
        </p:nvSpPr>
        <p:spPr bwMode="auto">
          <a:xfrm>
            <a:off x="1006474" y="5679168"/>
            <a:ext cx="8137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2800">
                <a:solidFill>
                  <a:schemeClr val="accent2"/>
                </a:solidFill>
                <a:latin typeface="Arial" charset="0"/>
                <a:cs typeface="Arial" charset="0"/>
              </a:defRPr>
            </a:lvl1pPr>
            <a:lvl2pPr marL="742950" indent="-285750" algn="l">
              <a:spcBef>
                <a:spcPct val="20000"/>
              </a:spcBef>
              <a:buChar char="–"/>
              <a:defRPr sz="2800">
                <a:solidFill>
                  <a:schemeClr val="accent2"/>
                </a:solidFill>
                <a:latin typeface="Arial" charset="0"/>
                <a:cs typeface="Arial" charset="0"/>
              </a:defRPr>
            </a:lvl2pPr>
            <a:lvl3pPr marL="1143000" indent="-228600" algn="l">
              <a:spcBef>
                <a:spcPct val="20000"/>
              </a:spcBef>
              <a:buChar char="•"/>
              <a:defRPr sz="2800">
                <a:solidFill>
                  <a:schemeClr val="accent2"/>
                </a:solidFill>
                <a:latin typeface="Arial" charset="0"/>
                <a:cs typeface="Arial" charset="0"/>
              </a:defRPr>
            </a:lvl3pPr>
            <a:lvl4pPr marL="1600200" indent="-228600" algn="l">
              <a:spcBef>
                <a:spcPct val="20000"/>
              </a:spcBef>
              <a:buChar char="–"/>
              <a:defRPr sz="2800">
                <a:solidFill>
                  <a:schemeClr val="accent2"/>
                </a:solidFill>
                <a:latin typeface="Arial" charset="0"/>
                <a:cs typeface="Arial" charset="0"/>
              </a:defRPr>
            </a:lvl4pPr>
            <a:lvl5pPr marL="2057400" indent="-228600" algn="l">
              <a:spcBef>
                <a:spcPct val="20000"/>
              </a:spcBef>
              <a:buChar char="»"/>
              <a:defRPr sz="2800">
                <a:solidFill>
                  <a:schemeClr val="accent2"/>
                </a:solidFill>
                <a:latin typeface="Arial" charset="0"/>
                <a:cs typeface="Arial" charset="0"/>
              </a:defRPr>
            </a:lvl5pPr>
            <a:lvl6pPr marL="2514600" indent="-228600" eaLnBrk="0" fontAlgn="base" hangingPunct="0">
              <a:spcBef>
                <a:spcPct val="20000"/>
              </a:spcBef>
              <a:spcAft>
                <a:spcPct val="0"/>
              </a:spcAft>
              <a:buChar char="»"/>
              <a:defRPr sz="2800">
                <a:solidFill>
                  <a:schemeClr val="accent2"/>
                </a:solidFill>
                <a:latin typeface="Arial" charset="0"/>
                <a:cs typeface="Arial" charset="0"/>
              </a:defRPr>
            </a:lvl6pPr>
            <a:lvl7pPr marL="2971800" indent="-228600" eaLnBrk="0" fontAlgn="base" hangingPunct="0">
              <a:spcBef>
                <a:spcPct val="20000"/>
              </a:spcBef>
              <a:spcAft>
                <a:spcPct val="0"/>
              </a:spcAft>
              <a:buChar char="»"/>
              <a:defRPr sz="2800">
                <a:solidFill>
                  <a:schemeClr val="accent2"/>
                </a:solidFill>
                <a:latin typeface="Arial" charset="0"/>
                <a:cs typeface="Arial" charset="0"/>
              </a:defRPr>
            </a:lvl7pPr>
            <a:lvl8pPr marL="3429000" indent="-228600" eaLnBrk="0" fontAlgn="base" hangingPunct="0">
              <a:spcBef>
                <a:spcPct val="20000"/>
              </a:spcBef>
              <a:spcAft>
                <a:spcPct val="0"/>
              </a:spcAft>
              <a:buChar char="»"/>
              <a:defRPr sz="2800">
                <a:solidFill>
                  <a:schemeClr val="accent2"/>
                </a:solidFill>
                <a:latin typeface="Arial" charset="0"/>
                <a:cs typeface="Arial" charset="0"/>
              </a:defRPr>
            </a:lvl8pPr>
            <a:lvl9pPr marL="3886200" indent="-228600" eaLnBrk="0" fontAlgn="base" hangingPunct="0">
              <a:spcBef>
                <a:spcPct val="20000"/>
              </a:spcBef>
              <a:spcAft>
                <a:spcPct val="0"/>
              </a:spcAft>
              <a:buChar char="»"/>
              <a:defRPr sz="2800">
                <a:solidFill>
                  <a:schemeClr val="accent2"/>
                </a:solidFill>
                <a:latin typeface="Arial" charset="0"/>
                <a:cs typeface="Arial" charset="0"/>
              </a:defRPr>
            </a:lvl9pPr>
          </a:lstStyle>
          <a:p>
            <a:pPr marL="0" marR="0" lvl="0" indent="0" algn="l" defTabSz="457200" eaLnBrk="1" fontAlgn="auto" latinLnBrk="0" hangingPunct="1">
              <a:lnSpc>
                <a:spcPct val="100000"/>
              </a:lnSpc>
              <a:spcBef>
                <a:spcPct val="50000"/>
              </a:spcBef>
              <a:spcAft>
                <a:spcPts val="0"/>
              </a:spcAft>
              <a:buClrTx/>
              <a:buSzTx/>
              <a:buFontTx/>
              <a:buNone/>
              <a:tabLst/>
              <a:defRPr/>
            </a:pPr>
            <a:r>
              <a:rPr kumimoji="0" lang="en-GB" altLang="en-US" sz="1400" b="0" i="0" u="none" strike="noStrike" kern="0" cap="none" spc="0" normalizeH="0" baseline="0" noProof="0" dirty="0">
                <a:ln>
                  <a:noFill/>
                </a:ln>
                <a:solidFill>
                  <a:srgbClr val="535353"/>
                </a:solidFill>
                <a:effectLst/>
                <a:uLnTx/>
                <a:uFillTx/>
                <a:latin typeface="Arial" charset="0"/>
                <a:cs typeface="Arial" charset="0"/>
                <a:sym typeface="Calibri"/>
              </a:rPr>
              <a:t>Operational Mental Health Needs Evaluation- Afghanistan 2010</a:t>
            </a:r>
          </a:p>
        </p:txBody>
      </p:sp>
      <p:sp>
        <p:nvSpPr>
          <p:cNvPr id="5" name="Oval 6"/>
          <p:cNvSpPr>
            <a:spLocks noChangeArrowheads="1"/>
          </p:cNvSpPr>
          <p:nvPr/>
        </p:nvSpPr>
        <p:spPr bwMode="auto">
          <a:xfrm>
            <a:off x="1006474" y="990600"/>
            <a:ext cx="1105355" cy="41148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rgbClr val="B4BE35"/>
                </a:solidFill>
                <a:latin typeface="Calibri" pitchFamily="34" charset="0"/>
              </a:defRPr>
            </a:lvl1pPr>
            <a:lvl2pPr marL="742950" indent="-285750" eaLnBrk="0" hangingPunct="0">
              <a:spcBef>
                <a:spcPct val="20000"/>
              </a:spcBef>
              <a:buFont typeface="Arial" pitchFamily="34" charset="0"/>
              <a:buChar char="–"/>
              <a:defRPr sz="2800">
                <a:solidFill>
                  <a:srgbClr val="B4BE35"/>
                </a:solidFill>
                <a:latin typeface="Calibri" pitchFamily="34" charset="0"/>
              </a:defRPr>
            </a:lvl2pPr>
            <a:lvl3pPr marL="1143000" indent="-228600" eaLnBrk="0" hangingPunct="0">
              <a:spcBef>
                <a:spcPct val="20000"/>
              </a:spcBef>
              <a:buFont typeface="Arial" pitchFamily="34" charset="0"/>
              <a:buChar char="•"/>
              <a:defRPr sz="2400">
                <a:solidFill>
                  <a:srgbClr val="B4BE35"/>
                </a:solidFill>
                <a:latin typeface="Calibri" pitchFamily="34" charset="0"/>
              </a:defRPr>
            </a:lvl3pPr>
            <a:lvl4pPr marL="1600200" indent="-228600" eaLnBrk="0" hangingPunct="0">
              <a:spcBef>
                <a:spcPct val="20000"/>
              </a:spcBef>
              <a:buFont typeface="Arial" pitchFamily="34" charset="0"/>
              <a:buChar char="–"/>
              <a:defRPr sz="2000">
                <a:solidFill>
                  <a:srgbClr val="B4BE35"/>
                </a:solidFill>
                <a:latin typeface="Calibri" pitchFamily="34" charset="0"/>
              </a:defRPr>
            </a:lvl4pPr>
            <a:lvl5pPr marL="2057400" indent="-228600" eaLnBrk="0" hangingPunct="0">
              <a:spcBef>
                <a:spcPct val="20000"/>
              </a:spcBef>
              <a:buFont typeface="Arial" pitchFamily="34" charset="0"/>
              <a:buChar char="»"/>
              <a:defRPr sz="2000">
                <a:solidFill>
                  <a:srgbClr val="B4BE35"/>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Calibri"/>
              <a:sym typeface="Calibri"/>
            </a:endParaRPr>
          </a:p>
        </p:txBody>
      </p:sp>
      <p:sp>
        <p:nvSpPr>
          <p:cNvPr id="8" name="Oval 8"/>
          <p:cNvSpPr>
            <a:spLocks noChangeArrowheads="1"/>
          </p:cNvSpPr>
          <p:nvPr/>
        </p:nvSpPr>
        <p:spPr bwMode="auto">
          <a:xfrm>
            <a:off x="6509657" y="3048000"/>
            <a:ext cx="2046514" cy="245745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rgbClr val="B4BE35"/>
                </a:solidFill>
                <a:latin typeface="Calibri" pitchFamily="34" charset="0"/>
              </a:defRPr>
            </a:lvl1pPr>
            <a:lvl2pPr marL="742950" indent="-285750" eaLnBrk="0" hangingPunct="0">
              <a:spcBef>
                <a:spcPct val="20000"/>
              </a:spcBef>
              <a:buFont typeface="Arial" pitchFamily="34" charset="0"/>
              <a:buChar char="–"/>
              <a:defRPr sz="2800">
                <a:solidFill>
                  <a:srgbClr val="B4BE35"/>
                </a:solidFill>
                <a:latin typeface="Calibri" pitchFamily="34" charset="0"/>
              </a:defRPr>
            </a:lvl2pPr>
            <a:lvl3pPr marL="1143000" indent="-228600" eaLnBrk="0" hangingPunct="0">
              <a:spcBef>
                <a:spcPct val="20000"/>
              </a:spcBef>
              <a:buFont typeface="Arial" pitchFamily="34" charset="0"/>
              <a:buChar char="•"/>
              <a:defRPr sz="2400">
                <a:solidFill>
                  <a:srgbClr val="B4BE35"/>
                </a:solidFill>
                <a:latin typeface="Calibri" pitchFamily="34" charset="0"/>
              </a:defRPr>
            </a:lvl3pPr>
            <a:lvl4pPr marL="1600200" indent="-228600" eaLnBrk="0" hangingPunct="0">
              <a:spcBef>
                <a:spcPct val="20000"/>
              </a:spcBef>
              <a:buFont typeface="Arial" pitchFamily="34" charset="0"/>
              <a:buChar char="–"/>
              <a:defRPr sz="2000">
                <a:solidFill>
                  <a:srgbClr val="B4BE35"/>
                </a:solidFill>
                <a:latin typeface="Calibri" pitchFamily="34" charset="0"/>
              </a:defRPr>
            </a:lvl4pPr>
            <a:lvl5pPr marL="2057400" indent="-228600" eaLnBrk="0" hangingPunct="0">
              <a:spcBef>
                <a:spcPct val="20000"/>
              </a:spcBef>
              <a:buFont typeface="Arial" pitchFamily="34" charset="0"/>
              <a:buChar char="»"/>
              <a:defRPr sz="2000">
                <a:solidFill>
                  <a:srgbClr val="B4BE35"/>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Calibri"/>
              <a:sym typeface="Calibri"/>
            </a:endParaRPr>
          </a:p>
        </p:txBody>
      </p:sp>
    </p:spTree>
    <p:extLst>
      <p:ext uri="{BB962C8B-B14F-4D97-AF65-F5344CB8AC3E}">
        <p14:creationId xmlns:p14="http://schemas.microsoft.com/office/powerpoint/2010/main" val="2011340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2"/>
          <p:cNvGraphicFramePr>
            <a:graphicFrameLocks noGrp="1" noChangeAspect="1"/>
          </p:cNvGraphicFramePr>
          <p:nvPr>
            <p:ph sz="half" idx="1"/>
            <p:extLst>
              <p:ext uri="{D42A27DB-BD31-4B8C-83A1-F6EECF244321}">
                <p14:modId xmlns:p14="http://schemas.microsoft.com/office/powerpoint/2010/main" val="3862349639"/>
              </p:ext>
            </p:extLst>
          </p:nvPr>
        </p:nvGraphicFramePr>
        <p:xfrm>
          <a:off x="-666750" y="725260"/>
          <a:ext cx="10442576" cy="5461000"/>
        </p:xfrm>
        <a:graphic>
          <a:graphicData uri="http://schemas.openxmlformats.org/presentationml/2006/ole">
            <mc:AlternateContent xmlns:mc="http://schemas.openxmlformats.org/markup-compatibility/2006">
              <mc:Choice xmlns:v="urn:schemas-microsoft-com:vml" Requires="v">
                <p:oleObj spid="_x0000_s3083" name="Chart" r:id="rId4" imgW="7001058" imgH="3724342" progId="MSGraph.Chart.8">
                  <p:embed followColorScheme="full"/>
                </p:oleObj>
              </mc:Choice>
              <mc:Fallback>
                <p:oleObj name="Chart" r:id="rId4" imgW="7001058" imgH="3724342" progId="MSGraph.Chart.8">
                  <p:embed followColorScheme="full"/>
                  <p:pic>
                    <p:nvPicPr>
                      <p:cNvPr id="86018" name="Object 2"/>
                      <p:cNvPicPr>
                        <a:picLocks noGrp="1" noChangeAspect="1" noChangeArrowheads="1"/>
                      </p:cNvPicPr>
                      <p:nvPr/>
                    </p:nvPicPr>
                    <p:blipFill>
                      <a:blip r:embed="rId5"/>
                      <a:srcRect/>
                      <a:stretch>
                        <a:fillRect/>
                      </a:stretch>
                    </p:blipFill>
                    <p:spPr bwMode="auto">
                      <a:xfrm>
                        <a:off x="-666750" y="725260"/>
                        <a:ext cx="10442576" cy="546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19" name="Text Box 3"/>
          <p:cNvSpPr txBox="1">
            <a:spLocks noChangeArrowheads="1"/>
          </p:cNvSpPr>
          <p:nvPr/>
        </p:nvSpPr>
        <p:spPr bwMode="auto">
          <a:xfrm>
            <a:off x="217488" y="188913"/>
            <a:ext cx="8674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B4BE35"/>
                </a:solidFill>
                <a:latin typeface="Calibri" pitchFamily="34" charset="0"/>
              </a:defRPr>
            </a:lvl1pPr>
            <a:lvl2pPr marL="742950" indent="-285750" eaLnBrk="0" hangingPunct="0">
              <a:spcBef>
                <a:spcPct val="20000"/>
              </a:spcBef>
              <a:buFont typeface="Arial" pitchFamily="34" charset="0"/>
              <a:buChar char="–"/>
              <a:defRPr sz="2800">
                <a:solidFill>
                  <a:srgbClr val="B4BE35"/>
                </a:solidFill>
                <a:latin typeface="Calibri" pitchFamily="34" charset="0"/>
              </a:defRPr>
            </a:lvl2pPr>
            <a:lvl3pPr marL="1143000" indent="-228600" eaLnBrk="0" hangingPunct="0">
              <a:spcBef>
                <a:spcPct val="20000"/>
              </a:spcBef>
              <a:buFont typeface="Arial" pitchFamily="34" charset="0"/>
              <a:buChar char="•"/>
              <a:defRPr sz="2400">
                <a:solidFill>
                  <a:srgbClr val="B4BE35"/>
                </a:solidFill>
                <a:latin typeface="Calibri" pitchFamily="34" charset="0"/>
              </a:defRPr>
            </a:lvl3pPr>
            <a:lvl4pPr marL="1600200" indent="-228600" eaLnBrk="0" hangingPunct="0">
              <a:spcBef>
                <a:spcPct val="20000"/>
              </a:spcBef>
              <a:buFont typeface="Arial" pitchFamily="34" charset="0"/>
              <a:buChar char="–"/>
              <a:defRPr sz="2000">
                <a:solidFill>
                  <a:srgbClr val="B4BE35"/>
                </a:solidFill>
                <a:latin typeface="Calibri" pitchFamily="34" charset="0"/>
              </a:defRPr>
            </a:lvl4pPr>
            <a:lvl5pPr marL="2057400" indent="-228600" eaLnBrk="0" hangingPunct="0">
              <a:spcBef>
                <a:spcPct val="20000"/>
              </a:spcBef>
              <a:buFont typeface="Arial" pitchFamily="34" charset="0"/>
              <a:buChar char="»"/>
              <a:defRPr sz="2000">
                <a:solidFill>
                  <a:srgbClr val="B4BE35"/>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9pPr>
          </a:lstStyle>
          <a:p>
            <a:pPr marL="0" marR="0" lvl="0" indent="0" defTabSz="457200" eaLnBrk="1" fontAlgn="auto" latinLnBrk="0" hangingPunct="1">
              <a:lnSpc>
                <a:spcPct val="100000"/>
              </a:lnSpc>
              <a:spcBef>
                <a:spcPct val="50000"/>
              </a:spcBef>
              <a:spcAft>
                <a:spcPts val="0"/>
              </a:spcAft>
              <a:buClrTx/>
              <a:buSzTx/>
              <a:buFontTx/>
              <a:buNone/>
              <a:tabLst/>
              <a:defRPr/>
            </a:pPr>
            <a:r>
              <a:rPr kumimoji="0" lang="en-GB" altLang="en-US" sz="3600" b="0" i="0" u="none" strike="noStrike" kern="0" cap="none" spc="0" normalizeH="0" baseline="0" noProof="0" dirty="0">
                <a:ln>
                  <a:noFill/>
                </a:ln>
                <a:solidFill>
                  <a:srgbClr val="B4BE35"/>
                </a:solidFill>
                <a:effectLst/>
                <a:uLnTx/>
                <a:uFillTx/>
                <a:latin typeface="Calibri" pitchFamily="34" charset="0"/>
                <a:cs typeface="Arial" pitchFamily="34" charset="0"/>
                <a:sym typeface="Calibri"/>
              </a:rPr>
              <a:t>Who do people get support from after work? </a:t>
            </a:r>
          </a:p>
        </p:txBody>
      </p:sp>
      <p:sp>
        <p:nvSpPr>
          <p:cNvPr id="86020" name="Text Box 4"/>
          <p:cNvSpPr txBox="1">
            <a:spLocks noChangeArrowheads="1"/>
          </p:cNvSpPr>
          <p:nvPr/>
        </p:nvSpPr>
        <p:spPr bwMode="auto">
          <a:xfrm>
            <a:off x="4716463" y="6381750"/>
            <a:ext cx="34655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B4BE35"/>
                </a:solidFill>
                <a:latin typeface="Calibri" pitchFamily="34" charset="0"/>
              </a:defRPr>
            </a:lvl1pPr>
            <a:lvl2pPr marL="742950" indent="-285750" eaLnBrk="0" hangingPunct="0">
              <a:spcBef>
                <a:spcPct val="20000"/>
              </a:spcBef>
              <a:buFont typeface="Arial" pitchFamily="34" charset="0"/>
              <a:buChar char="–"/>
              <a:defRPr sz="2800">
                <a:solidFill>
                  <a:srgbClr val="B4BE35"/>
                </a:solidFill>
                <a:latin typeface="Calibri" pitchFamily="34" charset="0"/>
              </a:defRPr>
            </a:lvl2pPr>
            <a:lvl3pPr marL="1143000" indent="-228600" eaLnBrk="0" hangingPunct="0">
              <a:spcBef>
                <a:spcPct val="20000"/>
              </a:spcBef>
              <a:buFont typeface="Arial" pitchFamily="34" charset="0"/>
              <a:buChar char="•"/>
              <a:defRPr sz="2400">
                <a:solidFill>
                  <a:srgbClr val="B4BE35"/>
                </a:solidFill>
                <a:latin typeface="Calibri" pitchFamily="34" charset="0"/>
              </a:defRPr>
            </a:lvl3pPr>
            <a:lvl4pPr marL="1600200" indent="-228600" eaLnBrk="0" hangingPunct="0">
              <a:spcBef>
                <a:spcPct val="20000"/>
              </a:spcBef>
              <a:buFont typeface="Arial" pitchFamily="34" charset="0"/>
              <a:buChar char="–"/>
              <a:defRPr sz="2000">
                <a:solidFill>
                  <a:srgbClr val="B4BE35"/>
                </a:solidFill>
                <a:latin typeface="Calibri" pitchFamily="34" charset="0"/>
              </a:defRPr>
            </a:lvl4pPr>
            <a:lvl5pPr marL="2057400" indent="-228600" eaLnBrk="0" hangingPunct="0">
              <a:spcBef>
                <a:spcPct val="20000"/>
              </a:spcBef>
              <a:buFont typeface="Arial" pitchFamily="34" charset="0"/>
              <a:buChar char="»"/>
              <a:defRPr sz="2000">
                <a:solidFill>
                  <a:srgbClr val="B4BE35"/>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9pPr>
          </a:lstStyle>
          <a:p>
            <a:pPr marL="0" marR="0" lvl="0" indent="0" defTabSz="457200" eaLnBrk="1" fontAlgn="auto" latinLnBrk="0" hangingPunct="1">
              <a:lnSpc>
                <a:spcPct val="100000"/>
              </a:lnSpc>
              <a:spcBef>
                <a:spcPct val="50000"/>
              </a:spcBef>
              <a:spcAft>
                <a:spcPts val="0"/>
              </a:spcAft>
              <a:buClrTx/>
              <a:buSzTx/>
              <a:buFontTx/>
              <a:buNone/>
              <a:tabLst/>
              <a:defRPr/>
            </a:pPr>
            <a:r>
              <a:rPr kumimoji="0" lang="en-GB" altLang="en-US" sz="1800" b="0" i="0" u="none" strike="noStrike" kern="0" cap="none" spc="0" normalizeH="0" baseline="0" noProof="0">
                <a:ln>
                  <a:noFill/>
                </a:ln>
                <a:solidFill>
                  <a:srgbClr val="000000"/>
                </a:solidFill>
                <a:effectLst/>
                <a:uLnTx/>
                <a:uFillTx/>
                <a:latin typeface="Verdana" pitchFamily="34" charset="0"/>
                <a:cs typeface="Calibri"/>
                <a:sym typeface="Calibri"/>
              </a:rPr>
              <a:t>Greenberg et al, JMH, 2003</a:t>
            </a:r>
          </a:p>
        </p:txBody>
      </p:sp>
      <p:sp>
        <p:nvSpPr>
          <p:cNvPr id="7174" name="Oval 6"/>
          <p:cNvSpPr>
            <a:spLocks noChangeArrowheads="1"/>
          </p:cNvSpPr>
          <p:nvPr/>
        </p:nvSpPr>
        <p:spPr bwMode="auto">
          <a:xfrm>
            <a:off x="688521" y="650874"/>
            <a:ext cx="1676400" cy="55245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rgbClr val="B4BE35"/>
                </a:solidFill>
                <a:latin typeface="Calibri" pitchFamily="34" charset="0"/>
              </a:defRPr>
            </a:lvl1pPr>
            <a:lvl2pPr marL="742950" indent="-285750" eaLnBrk="0" hangingPunct="0">
              <a:spcBef>
                <a:spcPct val="20000"/>
              </a:spcBef>
              <a:buFont typeface="Arial" pitchFamily="34" charset="0"/>
              <a:buChar char="–"/>
              <a:defRPr sz="2800">
                <a:solidFill>
                  <a:srgbClr val="B4BE35"/>
                </a:solidFill>
                <a:latin typeface="Calibri" pitchFamily="34" charset="0"/>
              </a:defRPr>
            </a:lvl2pPr>
            <a:lvl3pPr marL="1143000" indent="-228600" eaLnBrk="0" hangingPunct="0">
              <a:spcBef>
                <a:spcPct val="20000"/>
              </a:spcBef>
              <a:buFont typeface="Arial" pitchFamily="34" charset="0"/>
              <a:buChar char="•"/>
              <a:defRPr sz="2400">
                <a:solidFill>
                  <a:srgbClr val="B4BE35"/>
                </a:solidFill>
                <a:latin typeface="Calibri" pitchFamily="34" charset="0"/>
              </a:defRPr>
            </a:lvl3pPr>
            <a:lvl4pPr marL="1600200" indent="-228600" eaLnBrk="0" hangingPunct="0">
              <a:spcBef>
                <a:spcPct val="20000"/>
              </a:spcBef>
              <a:buFont typeface="Arial" pitchFamily="34" charset="0"/>
              <a:buChar char="–"/>
              <a:defRPr sz="2000">
                <a:solidFill>
                  <a:srgbClr val="B4BE35"/>
                </a:solidFill>
                <a:latin typeface="Calibri" pitchFamily="34" charset="0"/>
              </a:defRPr>
            </a:lvl4pPr>
            <a:lvl5pPr marL="2057400" indent="-228600" eaLnBrk="0" hangingPunct="0">
              <a:spcBef>
                <a:spcPct val="20000"/>
              </a:spcBef>
              <a:buFont typeface="Arial" pitchFamily="34" charset="0"/>
              <a:buChar char="»"/>
              <a:defRPr sz="2000">
                <a:solidFill>
                  <a:srgbClr val="B4BE35"/>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Calibri"/>
              <a:sym typeface="Calibri"/>
            </a:endParaRPr>
          </a:p>
        </p:txBody>
      </p:sp>
      <p:sp>
        <p:nvSpPr>
          <p:cNvPr id="7176" name="Oval 8"/>
          <p:cNvSpPr>
            <a:spLocks noChangeArrowheads="1"/>
          </p:cNvSpPr>
          <p:nvPr/>
        </p:nvSpPr>
        <p:spPr bwMode="auto">
          <a:xfrm>
            <a:off x="6616700" y="4019550"/>
            <a:ext cx="1983014" cy="245745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rgbClr val="B4BE35"/>
                </a:solidFill>
                <a:latin typeface="Calibri" pitchFamily="34" charset="0"/>
              </a:defRPr>
            </a:lvl1pPr>
            <a:lvl2pPr marL="742950" indent="-285750" eaLnBrk="0" hangingPunct="0">
              <a:spcBef>
                <a:spcPct val="20000"/>
              </a:spcBef>
              <a:buFont typeface="Arial" pitchFamily="34" charset="0"/>
              <a:buChar char="–"/>
              <a:defRPr sz="2800">
                <a:solidFill>
                  <a:srgbClr val="B4BE35"/>
                </a:solidFill>
                <a:latin typeface="Calibri" pitchFamily="34" charset="0"/>
              </a:defRPr>
            </a:lvl2pPr>
            <a:lvl3pPr marL="1143000" indent="-228600" eaLnBrk="0" hangingPunct="0">
              <a:spcBef>
                <a:spcPct val="20000"/>
              </a:spcBef>
              <a:buFont typeface="Arial" pitchFamily="34" charset="0"/>
              <a:buChar char="•"/>
              <a:defRPr sz="2400">
                <a:solidFill>
                  <a:srgbClr val="B4BE35"/>
                </a:solidFill>
                <a:latin typeface="Calibri" pitchFamily="34" charset="0"/>
              </a:defRPr>
            </a:lvl3pPr>
            <a:lvl4pPr marL="1600200" indent="-228600" eaLnBrk="0" hangingPunct="0">
              <a:spcBef>
                <a:spcPct val="20000"/>
              </a:spcBef>
              <a:buFont typeface="Arial" pitchFamily="34" charset="0"/>
              <a:buChar char="–"/>
              <a:defRPr sz="2000">
                <a:solidFill>
                  <a:srgbClr val="B4BE35"/>
                </a:solidFill>
                <a:latin typeface="Calibri" pitchFamily="34" charset="0"/>
              </a:defRPr>
            </a:lvl4pPr>
            <a:lvl5pPr marL="2057400" indent="-228600" eaLnBrk="0" hangingPunct="0">
              <a:spcBef>
                <a:spcPct val="20000"/>
              </a:spcBef>
              <a:buFont typeface="Arial" pitchFamily="34" charset="0"/>
              <a:buChar char="»"/>
              <a:defRPr sz="2000">
                <a:solidFill>
                  <a:srgbClr val="B4BE35"/>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rgbClr val="B4BE35"/>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Calibri"/>
              <a:sym typeface="Calibri"/>
            </a:endParaRPr>
          </a:p>
        </p:txBody>
      </p:sp>
    </p:spTree>
    <p:extLst>
      <p:ext uri="{BB962C8B-B14F-4D97-AF65-F5344CB8AC3E}">
        <p14:creationId xmlns:p14="http://schemas.microsoft.com/office/powerpoint/2010/main" val="12891439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linds(horizontal)">
                                      <p:cBhvr>
                                        <p:cTn id="7" dur="500"/>
                                        <p:tgtEl>
                                          <p:spTgt spid="71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174"/>
                                        </p:tgtEl>
                                      </p:cBhvr>
                                    </p:animEffect>
                                    <p:set>
                                      <p:cBhvr>
                                        <p:cTn id="12" dur="1" fill="hold">
                                          <p:stCondLst>
                                            <p:cond delay="499"/>
                                          </p:stCondLst>
                                        </p:cTn>
                                        <p:tgtEl>
                                          <p:spTgt spid="7174"/>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blinds(horizontal)">
                                      <p:cBhvr>
                                        <p:cTn id="15"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4" grpId="1" animBg="1"/>
      <p:bldP spid="71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4400" dirty="0">
                <a:solidFill>
                  <a:srgbClr val="B4BE35"/>
                </a:solidFill>
              </a:rPr>
              <a:t>Learning points….</a:t>
            </a:r>
          </a:p>
        </p:txBody>
      </p:sp>
      <p:sp>
        <p:nvSpPr>
          <p:cNvPr id="110" name="Shape 110"/>
          <p:cNvSpPr>
            <a:spLocks noGrp="1"/>
          </p:cNvSpPr>
          <p:nvPr>
            <p:ph type="body" idx="4294967295"/>
          </p:nvPr>
        </p:nvSpPr>
        <p:spPr>
          <a:xfrm>
            <a:off x="133350" y="1600200"/>
            <a:ext cx="8678863"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279034" lvl="0" indent="-279034" defTabSz="425195">
              <a:spcBef>
                <a:spcPts val="600"/>
              </a:spcBef>
              <a:buChar char="•"/>
              <a:defRPr sz="1800">
                <a:solidFill>
                  <a:srgbClr val="000000"/>
                </a:solidFill>
              </a:defRPr>
            </a:pPr>
            <a:r>
              <a:rPr lang="en-GB" sz="2604" dirty="0">
                <a:solidFill>
                  <a:srgbClr val="41535D"/>
                </a:solidFill>
              </a:rPr>
              <a:t>Most people do not seek help for MH problems</a:t>
            </a:r>
          </a:p>
          <a:p>
            <a:pPr marL="279034" lvl="0" indent="-279034" defTabSz="425195">
              <a:spcBef>
                <a:spcPts val="600"/>
              </a:spcBef>
              <a:buChar char="•"/>
              <a:defRPr sz="1800">
                <a:solidFill>
                  <a:srgbClr val="000000"/>
                </a:solidFill>
              </a:defRPr>
            </a:pPr>
            <a:endParaRPr lang="en-GB" sz="2604" dirty="0"/>
          </a:p>
          <a:p>
            <a:pPr marL="279034" lvl="0" indent="-279034" defTabSz="425195">
              <a:spcBef>
                <a:spcPts val="600"/>
              </a:spcBef>
              <a:buChar char="•"/>
              <a:defRPr sz="1800">
                <a:solidFill>
                  <a:srgbClr val="000000"/>
                </a:solidFill>
              </a:defRPr>
            </a:pPr>
            <a:r>
              <a:rPr lang="en-GB" sz="2604" dirty="0">
                <a:solidFill>
                  <a:srgbClr val="41535D"/>
                </a:solidFill>
              </a:rPr>
              <a:t>They tend to wait until the last moment before asking for assistance (Often far </a:t>
            </a:r>
            <a:r>
              <a:rPr lang="en-GB" sz="2604" dirty="0"/>
              <a:t>t</a:t>
            </a:r>
            <a:r>
              <a:rPr lang="en-GB" sz="2604" dirty="0">
                <a:solidFill>
                  <a:srgbClr val="41535D"/>
                </a:solidFill>
              </a:rPr>
              <a:t>oo late)</a:t>
            </a:r>
          </a:p>
          <a:p>
            <a:pPr marL="279034" lvl="0" indent="-279034" defTabSz="425195">
              <a:spcBef>
                <a:spcPts val="600"/>
              </a:spcBef>
              <a:buChar char="•"/>
              <a:defRPr sz="1800">
                <a:solidFill>
                  <a:srgbClr val="000000"/>
                </a:solidFill>
              </a:defRPr>
            </a:pPr>
            <a:endParaRPr lang="en-GB" sz="2604" dirty="0"/>
          </a:p>
          <a:p>
            <a:pPr marL="279034" lvl="0" indent="-279034" defTabSz="425195">
              <a:spcBef>
                <a:spcPts val="600"/>
              </a:spcBef>
              <a:buChar char="•"/>
              <a:defRPr sz="1800">
                <a:solidFill>
                  <a:srgbClr val="000000"/>
                </a:solidFill>
              </a:defRPr>
            </a:pPr>
            <a:r>
              <a:rPr lang="en-GB" sz="2604" dirty="0">
                <a:solidFill>
                  <a:srgbClr val="41535D"/>
                </a:solidFill>
              </a:rPr>
              <a:t>When they do seek help they prefer informal sources over professionals</a:t>
            </a:r>
            <a:endParaRPr sz="2604" dirty="0">
              <a:solidFill>
                <a:srgbClr val="41535D"/>
              </a:solidFill>
            </a:endParaRPr>
          </a:p>
        </p:txBody>
      </p:sp>
    </p:spTree>
    <p:extLst>
      <p:ext uri="{BB962C8B-B14F-4D97-AF65-F5344CB8AC3E}">
        <p14:creationId xmlns:p14="http://schemas.microsoft.com/office/powerpoint/2010/main" val="348242743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Prevention</a:t>
            </a:r>
          </a:p>
        </p:txBody>
      </p:sp>
      <p:sp>
        <p:nvSpPr>
          <p:cNvPr id="3" name="Content Placeholder 2"/>
          <p:cNvSpPr>
            <a:spLocks noGrp="1"/>
          </p:cNvSpPr>
          <p:nvPr>
            <p:ph idx="1"/>
          </p:nvPr>
        </p:nvSpPr>
        <p:spPr>
          <a:xfrm>
            <a:off x="457200" y="1063171"/>
            <a:ext cx="8229600" cy="4530725"/>
          </a:xfrm>
        </p:spPr>
        <p:txBody>
          <a:bodyPr/>
          <a:lstStyle/>
          <a:p>
            <a:r>
              <a:rPr lang="en-GB" dirty="0"/>
              <a:t>Primary</a:t>
            </a:r>
          </a:p>
          <a:p>
            <a:pPr lvl="1"/>
            <a:r>
              <a:rPr lang="en-GB" sz="2000" dirty="0"/>
              <a:t>Leadership</a:t>
            </a:r>
          </a:p>
          <a:p>
            <a:pPr lvl="1"/>
            <a:r>
              <a:rPr lang="en-GB" sz="2000" dirty="0"/>
              <a:t>Cohesion</a:t>
            </a:r>
          </a:p>
          <a:p>
            <a:pPr lvl="1"/>
            <a:r>
              <a:rPr lang="en-GB" sz="2000" dirty="0"/>
              <a:t>Training (psychoeducation, training for role)</a:t>
            </a:r>
          </a:p>
          <a:p>
            <a:pPr lvl="1"/>
            <a:r>
              <a:rPr lang="en-GB" sz="2000" dirty="0"/>
              <a:t>Screening (enlistment, before deployment, before new role)</a:t>
            </a:r>
          </a:p>
          <a:p>
            <a:r>
              <a:rPr lang="en-GB" dirty="0"/>
              <a:t>Secondary</a:t>
            </a:r>
          </a:p>
          <a:p>
            <a:pPr lvl="1"/>
            <a:r>
              <a:rPr lang="en-GB" sz="2000" dirty="0"/>
              <a:t>Screening (annual, post deployment, higher risk (primary care, padres, welfare))</a:t>
            </a:r>
          </a:p>
          <a:p>
            <a:pPr lvl="1"/>
            <a:r>
              <a:rPr lang="en-GB" sz="2000" dirty="0"/>
              <a:t>Peer support (TRiM and </a:t>
            </a:r>
            <a:r>
              <a:rPr lang="en-GB" sz="2000" dirty="0" err="1"/>
              <a:t>StRaW</a:t>
            </a:r>
            <a:r>
              <a:rPr lang="en-GB" sz="2000" dirty="0"/>
              <a:t>)</a:t>
            </a:r>
          </a:p>
          <a:p>
            <a:r>
              <a:rPr lang="en-GB" dirty="0"/>
              <a:t>Tertiary </a:t>
            </a:r>
          </a:p>
          <a:p>
            <a:pPr marL="0" indent="0">
              <a:buNone/>
            </a:pPr>
            <a:endParaRPr lang="en-GB" dirty="0"/>
          </a:p>
          <a:p>
            <a:pPr lvl="1"/>
            <a:endParaRPr lang="en-GB" dirty="0"/>
          </a:p>
        </p:txBody>
      </p:sp>
    </p:spTree>
    <p:extLst>
      <p:ext uri="{BB962C8B-B14F-4D97-AF65-F5344CB8AC3E}">
        <p14:creationId xmlns:p14="http://schemas.microsoft.com/office/powerpoint/2010/main" val="1346714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n-GB" altLang="en-US"/>
          </a:p>
        </p:txBody>
      </p:sp>
      <p:sp>
        <p:nvSpPr>
          <p:cNvPr id="60419" name="Content Placeholder 2"/>
          <p:cNvSpPr>
            <a:spLocks noGrp="1"/>
          </p:cNvSpPr>
          <p:nvPr>
            <p:ph idx="1"/>
          </p:nvPr>
        </p:nvSpPr>
        <p:spPr/>
        <p:txBody>
          <a:bodyPr/>
          <a:lstStyle/>
          <a:p>
            <a:endParaRPr lang="en-GB" altLang="en-US" dirty="0"/>
          </a:p>
          <a:p>
            <a:endParaRPr lang="en-GB" altLang="en-US" dirty="0"/>
          </a:p>
          <a:p>
            <a:endParaRPr lang="en-GB" altLang="en-US" dirty="0"/>
          </a:p>
          <a:p>
            <a:endParaRPr lang="en-GB" altLang="en-US" dirty="0"/>
          </a:p>
          <a:p>
            <a:endParaRPr lang="en-GB" altLang="en-US" dirty="0"/>
          </a:p>
          <a:p>
            <a:endParaRPr lang="en-GB" altLang="en-US" dirty="0"/>
          </a:p>
          <a:p>
            <a:r>
              <a:rPr lang="en-GB" altLang="en-US" dirty="0">
                <a:hlinkClick r:id="rId2"/>
              </a:rPr>
              <a:t>www.kcl.ac.uk/kcmhr</a:t>
            </a:r>
            <a:r>
              <a:rPr lang="en-GB" altLang="en-US" dirty="0"/>
              <a:t> under publications</a:t>
            </a:r>
          </a:p>
        </p:txBody>
      </p:sp>
      <p:pic>
        <p:nvPicPr>
          <p:cNvPr id="604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84150"/>
            <a:ext cx="9261475" cy="425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900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B5FEF9-6E22-49CF-9A49-17583E9B6014}"/>
              </a:ext>
            </a:extLst>
          </p:cNvPr>
          <p:cNvSpPr>
            <a:spLocks noGrp="1"/>
          </p:cNvSpPr>
          <p:nvPr>
            <p:ph type="title"/>
          </p:nvPr>
        </p:nvSpPr>
        <p:spPr/>
        <p:txBody>
          <a:bodyPr/>
          <a:lstStyle/>
          <a:p>
            <a:r>
              <a:rPr lang="en-GB" dirty="0" err="1"/>
              <a:t>TRiM</a:t>
            </a:r>
            <a:endParaRPr lang="en-GB" dirty="0"/>
          </a:p>
        </p:txBody>
      </p:sp>
      <p:sp>
        <p:nvSpPr>
          <p:cNvPr id="3" name="Content Placeholder 2">
            <a:extLst>
              <a:ext uri="{FF2B5EF4-FFF2-40B4-BE49-F238E27FC236}">
                <a16:creationId xmlns="" xmlns:a16="http://schemas.microsoft.com/office/drawing/2014/main" id="{0084CF53-E179-4615-A1B4-3F943DFA9D01}"/>
              </a:ext>
            </a:extLst>
          </p:cNvPr>
          <p:cNvSpPr>
            <a:spLocks noGrp="1"/>
          </p:cNvSpPr>
          <p:nvPr>
            <p:ph idx="1"/>
          </p:nvPr>
        </p:nvSpPr>
        <p:spPr>
          <a:xfrm>
            <a:off x="457200" y="1262575"/>
            <a:ext cx="8229600" cy="4525963"/>
          </a:xfrm>
        </p:spPr>
        <p:txBody>
          <a:bodyPr/>
          <a:lstStyle/>
          <a:p>
            <a:r>
              <a:rPr lang="en-GB" dirty="0" err="1">
                <a:solidFill>
                  <a:srgbClr val="5A5A5A"/>
                </a:solidFill>
                <a:latin typeface="Calibri" panose="020F0502020204030204" pitchFamily="34" charset="0"/>
              </a:rPr>
              <a:t>TRiM</a:t>
            </a:r>
            <a:r>
              <a:rPr lang="en-GB" dirty="0">
                <a:solidFill>
                  <a:srgbClr val="5A5A5A"/>
                </a:solidFill>
                <a:latin typeface="Calibri" panose="020F0502020204030204" pitchFamily="34" charset="0"/>
              </a:rPr>
              <a:t> is a peer support system for the early detection of those in psychological distress.</a:t>
            </a:r>
          </a:p>
          <a:p>
            <a:r>
              <a:rPr lang="en-GB" dirty="0">
                <a:solidFill>
                  <a:srgbClr val="5A5A5A"/>
                </a:solidFill>
                <a:latin typeface="Calibri" panose="020F0502020204030204" pitchFamily="34" charset="0"/>
              </a:rPr>
              <a:t> The </a:t>
            </a:r>
            <a:r>
              <a:rPr lang="en-GB" dirty="0" err="1">
                <a:solidFill>
                  <a:srgbClr val="5A5A5A"/>
                </a:solidFill>
                <a:latin typeface="Calibri" panose="020F0502020204030204" pitchFamily="34" charset="0"/>
              </a:rPr>
              <a:t>TRiM</a:t>
            </a:r>
            <a:r>
              <a:rPr lang="en-GB" dirty="0">
                <a:solidFill>
                  <a:srgbClr val="5A5A5A"/>
                </a:solidFill>
                <a:latin typeface="Calibri" panose="020F0502020204030204" pitchFamily="34" charset="0"/>
              </a:rPr>
              <a:t> model bases itself on keeping employees functioning after traumatic events by providing support and education to those who require it. </a:t>
            </a:r>
          </a:p>
          <a:p>
            <a:r>
              <a:rPr lang="en-GB" dirty="0">
                <a:solidFill>
                  <a:srgbClr val="5A5A5A"/>
                </a:solidFill>
                <a:latin typeface="Calibri" panose="020F0502020204030204" pitchFamily="34" charset="0"/>
              </a:rPr>
              <a:t>It works by training </a:t>
            </a:r>
            <a:r>
              <a:rPr lang="en-GB" dirty="0" err="1">
                <a:solidFill>
                  <a:srgbClr val="5A5A5A"/>
                </a:solidFill>
                <a:latin typeface="Calibri" panose="020F0502020204030204" pitchFamily="34" charset="0"/>
              </a:rPr>
              <a:t>TRiM</a:t>
            </a:r>
            <a:r>
              <a:rPr lang="en-GB" dirty="0">
                <a:solidFill>
                  <a:srgbClr val="5A5A5A"/>
                </a:solidFill>
                <a:latin typeface="Calibri" panose="020F0502020204030204" pitchFamily="34" charset="0"/>
              </a:rPr>
              <a:t> Practitioners throughout an organisation to spot signs of psychological distress in their colleagues.</a:t>
            </a:r>
            <a:endParaRPr lang="en-GB" dirty="0"/>
          </a:p>
        </p:txBody>
      </p:sp>
    </p:spTree>
    <p:extLst>
      <p:ext uri="{BB962C8B-B14F-4D97-AF65-F5344CB8AC3E}">
        <p14:creationId xmlns:p14="http://schemas.microsoft.com/office/powerpoint/2010/main" val="3793483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Shooting-in-Cumbria-0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4419600"/>
            <a:ext cx="406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5"/>
          <p:cNvSpPr>
            <a:spLocks noGrp="1"/>
          </p:cNvSpPr>
          <p:nvPr>
            <p:ph type="title"/>
          </p:nvPr>
        </p:nvSpPr>
        <p:spPr/>
        <p:txBody>
          <a:bodyPr/>
          <a:lstStyle/>
          <a:p>
            <a:r>
              <a:rPr lang="en-US" altLang="en-US" dirty="0"/>
              <a:t>TRiM and </a:t>
            </a:r>
            <a:r>
              <a:rPr lang="en-US" altLang="en-US" dirty="0" err="1"/>
              <a:t>Cumbria</a:t>
            </a:r>
            <a:r>
              <a:rPr lang="en-US" altLang="en-US" dirty="0"/>
              <a:t> ‘Derek Bird’ shootings  </a:t>
            </a:r>
          </a:p>
        </p:txBody>
      </p:sp>
      <p:pic>
        <p:nvPicPr>
          <p:cNvPr id="6042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7638"/>
            <a:ext cx="38893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419600"/>
            <a:ext cx="3660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1417638"/>
            <a:ext cx="3500437"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1925" y="2225675"/>
            <a:ext cx="413385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40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6"/>
          <p:cNvSpPr>
            <a:spLocks noGrp="1"/>
          </p:cNvSpPr>
          <p:nvPr>
            <p:ph type="title"/>
          </p:nvPr>
        </p:nvSpPr>
        <p:spPr/>
        <p:txBody>
          <a:bodyPr/>
          <a:lstStyle/>
          <a:p>
            <a:r>
              <a:rPr lang="en-GB" altLang="en-US" sz="6600"/>
              <a:t>Sources of Stress</a:t>
            </a:r>
          </a:p>
        </p:txBody>
      </p:sp>
      <p:sp>
        <p:nvSpPr>
          <p:cNvPr id="6147" name="Text Placeholder 11"/>
          <p:cNvSpPr>
            <a:spLocks noGrp="1"/>
          </p:cNvSpPr>
          <p:nvPr>
            <p:ph type="body" idx="1"/>
          </p:nvPr>
        </p:nvSpPr>
        <p:spPr>
          <a:xfrm>
            <a:off x="468313" y="1773238"/>
            <a:ext cx="4040187" cy="639762"/>
          </a:xfrm>
        </p:spPr>
        <p:txBody>
          <a:bodyPr/>
          <a:lstStyle/>
          <a:p>
            <a:pPr algn="ctr"/>
            <a:endParaRPr lang="en-GB" altLang="en-US" sz="4400"/>
          </a:p>
          <a:p>
            <a:pPr algn="ctr"/>
            <a:endParaRPr lang="en-GB" altLang="en-US" sz="4400"/>
          </a:p>
          <a:p>
            <a:pPr algn="ctr"/>
            <a:r>
              <a:rPr lang="en-GB" altLang="en-US" sz="4400"/>
              <a:t>Work</a:t>
            </a:r>
          </a:p>
        </p:txBody>
      </p:sp>
      <p:pic>
        <p:nvPicPr>
          <p:cNvPr id="6148" name="Picture 2"/>
          <p:cNvPicPr>
            <a:picLocks noGrp="1" noChangeAspect="1" noChangeArrowheads="1"/>
          </p:cNvPicPr>
          <p:nvPr>
            <p:ph sz="half" idx="2"/>
          </p:nvPr>
        </p:nvPicPr>
        <p:blipFill>
          <a:blip r:embed="rId3"/>
          <a:stretch>
            <a:fillRect/>
          </a:stretch>
        </p:blipFill>
        <p:spPr>
          <a:xfrm>
            <a:off x="457200" y="2683875"/>
            <a:ext cx="4040188" cy="2933288"/>
          </a:xfrm>
        </p:spPr>
      </p:pic>
      <p:sp>
        <p:nvSpPr>
          <p:cNvPr id="6149" name="Text Placeholder 12"/>
          <p:cNvSpPr>
            <a:spLocks noGrp="1"/>
          </p:cNvSpPr>
          <p:nvPr>
            <p:ph type="body" sz="quarter" idx="3"/>
          </p:nvPr>
        </p:nvSpPr>
        <p:spPr>
          <a:xfrm>
            <a:off x="4643438" y="1773238"/>
            <a:ext cx="4041775" cy="639762"/>
          </a:xfrm>
        </p:spPr>
        <p:txBody>
          <a:bodyPr/>
          <a:lstStyle/>
          <a:p>
            <a:pPr algn="ctr"/>
            <a:r>
              <a:rPr lang="en-GB" altLang="en-US" sz="4400"/>
              <a:t>Home</a:t>
            </a:r>
          </a:p>
        </p:txBody>
      </p:sp>
      <p:pic>
        <p:nvPicPr>
          <p:cNvPr id="6150" name="Picture 3"/>
          <p:cNvPicPr>
            <a:picLocks noGrp="1" noChangeAspect="1" noChangeArrowheads="1"/>
          </p:cNvPicPr>
          <p:nvPr>
            <p:ph sz="quarter" idx="4"/>
          </p:nvPr>
        </p:nvPicPr>
        <p:blipFill>
          <a:blip r:embed="rId4"/>
          <a:stretch>
            <a:fillRect/>
          </a:stretch>
        </p:blipFill>
        <p:spPr>
          <a:xfrm>
            <a:off x="4643437" y="2683875"/>
            <a:ext cx="4041775" cy="2933288"/>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4400" dirty="0" err="1">
                <a:solidFill>
                  <a:srgbClr val="B4BE35"/>
                </a:solidFill>
              </a:rPr>
              <a:t>StRaW</a:t>
            </a:r>
            <a:r>
              <a:rPr lang="en-GB" sz="4400" dirty="0">
                <a:solidFill>
                  <a:srgbClr val="B4BE35"/>
                </a:solidFill>
              </a:rPr>
              <a:t> </a:t>
            </a:r>
            <a:endParaRPr sz="4400" dirty="0">
              <a:solidFill>
                <a:srgbClr val="B4BE35"/>
              </a:solidFill>
            </a:endParaRPr>
          </a:p>
        </p:txBody>
      </p:sp>
      <p:sp>
        <p:nvSpPr>
          <p:cNvPr id="27" name="Shape 27"/>
          <p:cNvSpPr>
            <a:spLocks noGrp="1"/>
          </p:cNvSpPr>
          <p:nvPr>
            <p:ph type="body" idx="4294967295"/>
          </p:nvPr>
        </p:nvSpPr>
        <p:spPr>
          <a:xfrm>
            <a:off x="457200" y="1417638"/>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lvl="0">
              <a:buChar char="•"/>
              <a:defRPr sz="1800">
                <a:solidFill>
                  <a:srgbClr val="000000"/>
                </a:solidFill>
              </a:defRPr>
            </a:pPr>
            <a:r>
              <a:rPr sz="2800" dirty="0">
                <a:solidFill>
                  <a:srgbClr val="41535D"/>
                </a:solidFill>
              </a:rPr>
              <a:t>A peer support package designed to improve </a:t>
            </a:r>
            <a:r>
              <a:rPr sz="2800" dirty="0" err="1">
                <a:solidFill>
                  <a:srgbClr val="41535D"/>
                </a:solidFill>
              </a:rPr>
              <a:t>organisational</a:t>
            </a:r>
            <a:r>
              <a:rPr sz="2800" dirty="0">
                <a:solidFill>
                  <a:srgbClr val="41535D"/>
                </a:solidFill>
              </a:rPr>
              <a:t> </a:t>
            </a:r>
            <a:r>
              <a:rPr sz="2800" b="1" dirty="0">
                <a:solidFill>
                  <a:srgbClr val="41535D"/>
                </a:solidFill>
              </a:rPr>
              <a:t>resilience</a:t>
            </a:r>
            <a:endParaRPr lang="en-GB" sz="2800" b="1" dirty="0">
              <a:solidFill>
                <a:srgbClr val="41535D"/>
              </a:solidFill>
            </a:endParaRPr>
          </a:p>
          <a:p>
            <a:pPr lvl="0">
              <a:buChar char="•"/>
              <a:defRPr sz="1800">
                <a:solidFill>
                  <a:srgbClr val="000000"/>
                </a:solidFill>
              </a:defRPr>
            </a:pPr>
            <a:endParaRPr sz="2800" b="1" dirty="0">
              <a:solidFill>
                <a:srgbClr val="41535D"/>
              </a:solidFill>
            </a:endParaRPr>
          </a:p>
          <a:p>
            <a:pPr lvl="0">
              <a:buChar char="•"/>
              <a:defRPr sz="1800">
                <a:solidFill>
                  <a:srgbClr val="000000"/>
                </a:solidFill>
              </a:defRPr>
            </a:pPr>
            <a:r>
              <a:rPr lang="en-GB" sz="2800" dirty="0">
                <a:solidFill>
                  <a:srgbClr val="41535D"/>
                </a:solidFill>
              </a:rPr>
              <a:t>Bas</a:t>
            </a:r>
            <a:r>
              <a:rPr sz="2800" dirty="0" err="1">
                <a:solidFill>
                  <a:srgbClr val="41535D"/>
                </a:solidFill>
              </a:rPr>
              <a:t>ed</a:t>
            </a:r>
            <a:r>
              <a:rPr sz="2800" dirty="0">
                <a:solidFill>
                  <a:srgbClr val="41535D"/>
                </a:solidFill>
              </a:rPr>
              <a:t> on good science and best practice</a:t>
            </a:r>
            <a:endParaRPr lang="en-GB" sz="2800" dirty="0">
              <a:solidFill>
                <a:srgbClr val="41535D"/>
              </a:solidFill>
            </a:endParaRPr>
          </a:p>
          <a:p>
            <a:pPr lvl="0">
              <a:buChar char="•"/>
              <a:defRPr sz="1800">
                <a:solidFill>
                  <a:srgbClr val="000000"/>
                </a:solidFill>
              </a:defRPr>
            </a:pPr>
            <a:endParaRPr sz="2800" dirty="0">
              <a:solidFill>
                <a:srgbClr val="41535D"/>
              </a:solidFill>
            </a:endParaRPr>
          </a:p>
          <a:p>
            <a:pPr lvl="0">
              <a:buChar char="•"/>
              <a:defRPr sz="1800">
                <a:solidFill>
                  <a:srgbClr val="000000"/>
                </a:solidFill>
              </a:defRPr>
            </a:pPr>
            <a:r>
              <a:rPr sz="2800" dirty="0">
                <a:solidFill>
                  <a:srgbClr val="41535D"/>
                </a:solidFill>
              </a:rPr>
              <a:t>A ‘novel’ approach for non-traumatic stress</a:t>
            </a:r>
            <a:endParaRPr lang="en-GB" sz="2800" dirty="0">
              <a:solidFill>
                <a:srgbClr val="41535D"/>
              </a:solidFill>
            </a:endParaRPr>
          </a:p>
          <a:p>
            <a:pPr lvl="0">
              <a:buChar char="•"/>
              <a:defRPr sz="1800">
                <a:solidFill>
                  <a:srgbClr val="000000"/>
                </a:solidFill>
              </a:defRPr>
            </a:pPr>
            <a:endParaRPr sz="2800" dirty="0">
              <a:solidFill>
                <a:srgbClr val="41535D"/>
              </a:solidFill>
            </a:endParaRPr>
          </a:p>
          <a:p>
            <a:pPr lvl="0">
              <a:buChar char="•"/>
              <a:defRPr sz="1800">
                <a:solidFill>
                  <a:srgbClr val="000000"/>
                </a:solidFill>
              </a:defRPr>
            </a:pPr>
            <a:r>
              <a:rPr sz="2800" dirty="0">
                <a:solidFill>
                  <a:srgbClr val="41535D"/>
                </a:solidFill>
              </a:rPr>
              <a:t>Empowers self-reliance whilst encouraging appropriate help-seeking</a:t>
            </a:r>
            <a:endParaRPr lang="en-GB" sz="2800" dirty="0">
              <a:solidFill>
                <a:srgbClr val="41535D"/>
              </a:solidFill>
            </a:endParaRPr>
          </a:p>
          <a:p>
            <a:pPr lvl="0">
              <a:buChar char="•"/>
              <a:defRPr sz="1800">
                <a:solidFill>
                  <a:srgbClr val="000000"/>
                </a:solidFill>
              </a:defRPr>
            </a:pPr>
            <a:endParaRPr sz="3200" dirty="0">
              <a:solidFill>
                <a:srgbClr val="41535D"/>
              </a:solidFill>
            </a:endParaRPr>
          </a:p>
        </p:txBody>
      </p:sp>
      <p:pic>
        <p:nvPicPr>
          <p:cNvPr id="4" name="image.jpg"/>
          <p:cNvPicPr/>
          <p:nvPr/>
        </p:nvPicPr>
        <p:blipFill>
          <a:blip r:embed="rId2">
            <a:extLst/>
          </a:blip>
          <a:stretch>
            <a:fillRect/>
          </a:stretch>
        </p:blipFill>
        <p:spPr>
          <a:xfrm>
            <a:off x="6953250" y="274637"/>
            <a:ext cx="1733550" cy="1102753"/>
          </a:xfrm>
          <a:prstGeom prst="rect">
            <a:avLst/>
          </a:prstGeom>
          <a:ln w="12700">
            <a:miter lim="400000"/>
          </a:ln>
        </p:spPr>
      </p:pic>
    </p:spTree>
    <p:extLst>
      <p:ext uri="{BB962C8B-B14F-4D97-AF65-F5344CB8AC3E}">
        <p14:creationId xmlns:p14="http://schemas.microsoft.com/office/powerpoint/2010/main" val="73722941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4400">
                <a:solidFill>
                  <a:srgbClr val="B4BE35"/>
                </a:solidFill>
              </a:rPr>
              <a:t>Conducting StRaW Interviews</a:t>
            </a:r>
          </a:p>
        </p:txBody>
      </p:sp>
      <p:sp>
        <p:nvSpPr>
          <p:cNvPr id="315" name="Shape 315"/>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300037" indent="-300037">
              <a:spcBef>
                <a:spcPts val="600"/>
              </a:spcBef>
              <a:buFont typeface="Arial"/>
              <a:buChar char="•"/>
              <a:defRPr sz="1800">
                <a:solidFill>
                  <a:srgbClr val="000000"/>
                </a:solidFill>
              </a:defRPr>
            </a:pPr>
            <a:r>
              <a:rPr lang="en-GB" sz="2800" dirty="0"/>
              <a:t> Referral from any source (self, colleague, boss, </a:t>
            </a:r>
            <a:r>
              <a:rPr lang="en-GB" sz="2800" dirty="0" err="1"/>
              <a:t>etc</a:t>
            </a:r>
            <a:r>
              <a:rPr lang="en-GB" sz="2800" dirty="0"/>
              <a:t>)</a:t>
            </a:r>
          </a:p>
          <a:p>
            <a:pPr marL="300037" lvl="0" indent="-300037">
              <a:spcBef>
                <a:spcPts val="600"/>
              </a:spcBef>
              <a:buChar char="•"/>
              <a:defRPr sz="1800">
                <a:solidFill>
                  <a:srgbClr val="000000"/>
                </a:solidFill>
              </a:defRPr>
            </a:pPr>
            <a:endParaRPr lang="en-GB" sz="2800" dirty="0"/>
          </a:p>
          <a:p>
            <a:pPr marL="473529" indent="-457200">
              <a:spcBef>
                <a:spcPts val="400"/>
              </a:spcBef>
              <a:buFont typeface="Arial" panose="020B0604020202020204" pitchFamily="34" charset="0"/>
              <a:buChar char="•"/>
              <a:defRPr sz="1800">
                <a:solidFill>
                  <a:srgbClr val="000000"/>
                </a:solidFill>
              </a:defRPr>
            </a:pPr>
            <a:r>
              <a:rPr sz="2800" dirty="0"/>
              <a:t>Active listening</a:t>
            </a:r>
            <a:endParaRPr lang="en-GB" sz="2800" dirty="0"/>
          </a:p>
          <a:p>
            <a:pPr marL="914400" lvl="1" indent="-457200">
              <a:spcBef>
                <a:spcPts val="400"/>
              </a:spcBef>
              <a:buFont typeface="Arial" panose="020B0604020202020204" pitchFamily="34" charset="0"/>
              <a:buChar char="•"/>
              <a:defRPr sz="1800">
                <a:solidFill>
                  <a:srgbClr val="000000"/>
                </a:solidFill>
              </a:defRPr>
            </a:pPr>
            <a:r>
              <a:rPr lang="en-GB" sz="2000" dirty="0"/>
              <a:t>Informal approach; do not judge not even a little bit</a:t>
            </a:r>
          </a:p>
          <a:p>
            <a:pPr marL="914400" lvl="1" indent="-457200">
              <a:spcBef>
                <a:spcPts val="400"/>
              </a:spcBef>
              <a:buFont typeface="Arial" panose="020B0604020202020204" pitchFamily="34" charset="0"/>
              <a:buChar char="•"/>
              <a:defRPr sz="1800">
                <a:solidFill>
                  <a:srgbClr val="000000"/>
                </a:solidFill>
              </a:defRPr>
            </a:pPr>
            <a:r>
              <a:rPr lang="en-GB" sz="2000" dirty="0"/>
              <a:t>Be cautious of rumour and hearsay beforehand</a:t>
            </a:r>
          </a:p>
          <a:p>
            <a:pPr marL="914400" lvl="1" indent="-457200">
              <a:spcBef>
                <a:spcPts val="400"/>
              </a:spcBef>
              <a:buFont typeface="Arial" panose="020B0604020202020204" pitchFamily="34" charset="0"/>
              <a:buChar char="•"/>
              <a:defRPr sz="1800">
                <a:solidFill>
                  <a:srgbClr val="000000"/>
                </a:solidFill>
              </a:defRPr>
            </a:pPr>
            <a:endParaRPr lang="en-GB" sz="2000" dirty="0"/>
          </a:p>
          <a:p>
            <a:pPr marL="473529" indent="-457200">
              <a:spcBef>
                <a:spcPts val="400"/>
              </a:spcBef>
              <a:buFont typeface="Arial" panose="020B0604020202020204" pitchFamily="34" charset="0"/>
              <a:buChar char="•"/>
              <a:defRPr sz="1800">
                <a:solidFill>
                  <a:srgbClr val="000000"/>
                </a:solidFill>
              </a:defRPr>
            </a:pPr>
            <a:r>
              <a:rPr lang="en-GB" sz="2800" dirty="0"/>
              <a:t>Evidence based interview</a:t>
            </a:r>
          </a:p>
          <a:p>
            <a:pPr marL="473529" indent="-457200">
              <a:spcBef>
                <a:spcPts val="400"/>
              </a:spcBef>
              <a:buFont typeface="Arial" panose="020B0604020202020204" pitchFamily="34" charset="0"/>
              <a:buChar char="•"/>
              <a:defRPr sz="1800">
                <a:solidFill>
                  <a:srgbClr val="000000"/>
                </a:solidFill>
              </a:defRPr>
            </a:pPr>
            <a:endParaRPr lang="en-GB" sz="2800" dirty="0"/>
          </a:p>
          <a:p>
            <a:pPr marL="473529" indent="-457200">
              <a:spcBef>
                <a:spcPts val="400"/>
              </a:spcBef>
              <a:buFont typeface="Arial" panose="020B0604020202020204" pitchFamily="34" charset="0"/>
              <a:buChar char="•"/>
              <a:defRPr sz="1800">
                <a:solidFill>
                  <a:srgbClr val="000000"/>
                </a:solidFill>
              </a:defRPr>
            </a:pPr>
            <a:r>
              <a:rPr lang="en-GB" sz="2800" dirty="0"/>
              <a:t>Score, grade, arrange an action plan</a:t>
            </a:r>
          </a:p>
          <a:p>
            <a:pPr marL="473529" indent="-457200">
              <a:spcBef>
                <a:spcPts val="400"/>
              </a:spcBef>
              <a:buFont typeface="Arial" panose="020B0604020202020204" pitchFamily="34" charset="0"/>
              <a:buChar char="•"/>
              <a:defRPr sz="1800">
                <a:solidFill>
                  <a:srgbClr val="000000"/>
                </a:solidFill>
              </a:defRPr>
            </a:pPr>
            <a:endParaRPr lang="en-GB" sz="2800" dirty="0"/>
          </a:p>
          <a:p>
            <a:pPr marL="473529" indent="-457200">
              <a:spcBef>
                <a:spcPts val="400"/>
              </a:spcBef>
              <a:buFont typeface="Arial" panose="020B0604020202020204" pitchFamily="34" charset="0"/>
              <a:buChar char="•"/>
              <a:defRPr sz="1800">
                <a:solidFill>
                  <a:srgbClr val="000000"/>
                </a:solidFill>
              </a:defRPr>
            </a:pPr>
            <a:endParaRPr lang="en-GB" sz="2800" dirty="0"/>
          </a:p>
          <a:p>
            <a:pPr marL="473529" indent="-457200">
              <a:spcBef>
                <a:spcPts val="400"/>
              </a:spcBef>
              <a:buFont typeface="Arial" panose="020B0604020202020204" pitchFamily="34" charset="0"/>
              <a:buChar char="•"/>
              <a:defRPr sz="1800">
                <a:solidFill>
                  <a:srgbClr val="000000"/>
                </a:solidFill>
              </a:defRPr>
            </a:pPr>
            <a:endParaRPr lang="en-GB" sz="2800" dirty="0"/>
          </a:p>
          <a:p>
            <a:pPr marL="473529" indent="-457200">
              <a:spcBef>
                <a:spcPts val="400"/>
              </a:spcBef>
              <a:buFont typeface="Arial" panose="020B0604020202020204" pitchFamily="34" charset="0"/>
              <a:buChar char="•"/>
              <a:defRPr sz="1800">
                <a:solidFill>
                  <a:srgbClr val="000000"/>
                </a:solidFill>
              </a:defRPr>
            </a:pPr>
            <a:endParaRPr lang="en-GB" sz="2800" dirty="0">
              <a:solidFill>
                <a:srgbClr val="41535D"/>
              </a:solidFill>
            </a:endParaRPr>
          </a:p>
        </p:txBody>
      </p:sp>
    </p:spTree>
    <p:extLst>
      <p:ext uri="{BB962C8B-B14F-4D97-AF65-F5344CB8AC3E}">
        <p14:creationId xmlns:p14="http://schemas.microsoft.com/office/powerpoint/2010/main" val="237382437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p:cNvSpPr>
          <p:nvPr>
            <p:ph type="title" idx="4294967295"/>
          </p:nvPr>
        </p:nvSpPr>
        <p:spPr>
          <a:xfrm>
            <a:off x="179387" y="-66675"/>
            <a:ext cx="9413876" cy="5492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lgn="l" defTabSz="288036">
              <a:defRPr sz="1800">
                <a:solidFill>
                  <a:srgbClr val="000000"/>
                </a:solidFill>
              </a:defRPr>
            </a:pPr>
            <a:r>
              <a:rPr sz="2268" dirty="0" err="1">
                <a:solidFill>
                  <a:srgbClr val="B4BE35"/>
                </a:solidFill>
              </a:rPr>
              <a:t>StRaW</a:t>
            </a:r>
            <a:r>
              <a:rPr sz="2268" dirty="0">
                <a:solidFill>
                  <a:srgbClr val="B4BE35"/>
                </a:solidFill>
              </a:rPr>
              <a:t> Risk Assessment Checklist </a:t>
            </a:r>
            <a:r>
              <a:rPr sz="3024" dirty="0">
                <a:solidFill>
                  <a:srgbClr val="B4BE35"/>
                </a:solidFill>
              </a:rPr>
              <a:t>			</a:t>
            </a:r>
          </a:p>
        </p:txBody>
      </p:sp>
      <p:sp>
        <p:nvSpPr>
          <p:cNvPr id="311" name="Shape 311"/>
          <p:cNvSpPr>
            <a:spLocks noGrp="1"/>
          </p:cNvSpPr>
          <p:nvPr>
            <p:ph type="body" idx="4294967295"/>
          </p:nvPr>
        </p:nvSpPr>
        <p:spPr>
          <a:xfrm>
            <a:off x="-1" y="1711325"/>
            <a:ext cx="9144002" cy="43783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0" lvl="1" indent="457200">
              <a:lnSpc>
                <a:spcPct val="80000"/>
              </a:lnSpc>
              <a:spcBef>
                <a:spcPts val="600"/>
              </a:spcBef>
              <a:buSzTx/>
              <a:buNone/>
              <a:defRPr sz="1800">
                <a:solidFill>
                  <a:srgbClr val="000000"/>
                </a:solidFill>
              </a:defRPr>
            </a:pPr>
            <a:endParaRPr sz="2600" dirty="0">
              <a:solidFill>
                <a:srgbClr val="898989"/>
              </a:solidFill>
              <a:latin typeface="Arial"/>
              <a:ea typeface="Arial"/>
              <a:cs typeface="Arial"/>
              <a:sym typeface="Arial"/>
            </a:endParaRPr>
          </a:p>
          <a:p>
            <a:pPr marL="0" lvl="1" indent="457200">
              <a:lnSpc>
                <a:spcPct val="80000"/>
              </a:lnSpc>
              <a:spcBef>
                <a:spcPts val="600"/>
              </a:spcBef>
              <a:buSzTx/>
              <a:buNone/>
              <a:defRPr sz="1800">
                <a:solidFill>
                  <a:srgbClr val="000000"/>
                </a:solidFill>
              </a:defRPr>
            </a:pPr>
            <a:endParaRPr sz="2600" dirty="0">
              <a:solidFill>
                <a:srgbClr val="898989"/>
              </a:solidFill>
              <a:latin typeface="Arial"/>
              <a:ea typeface="Arial"/>
              <a:cs typeface="Arial"/>
              <a:sym typeface="Arial"/>
            </a:endParaRPr>
          </a:p>
          <a:p>
            <a:pPr marL="0" lvl="1" indent="457200">
              <a:lnSpc>
                <a:spcPct val="80000"/>
              </a:lnSpc>
              <a:spcBef>
                <a:spcPts val="600"/>
              </a:spcBef>
              <a:buSzTx/>
              <a:buNone/>
              <a:defRPr sz="1800">
                <a:solidFill>
                  <a:srgbClr val="000000"/>
                </a:solidFill>
              </a:defRPr>
            </a:pPr>
            <a:endParaRPr sz="2600" dirty="0">
              <a:solidFill>
                <a:srgbClr val="898989"/>
              </a:solidFill>
              <a:latin typeface="Arial"/>
              <a:ea typeface="Arial"/>
              <a:cs typeface="Arial"/>
              <a:sym typeface="Arial"/>
            </a:endParaRPr>
          </a:p>
          <a:p>
            <a:pPr marL="0" lvl="1" indent="457200">
              <a:lnSpc>
                <a:spcPct val="80000"/>
              </a:lnSpc>
              <a:spcBef>
                <a:spcPts val="600"/>
              </a:spcBef>
              <a:buSzTx/>
              <a:buNone/>
              <a:defRPr sz="1800">
                <a:solidFill>
                  <a:srgbClr val="000000"/>
                </a:solidFill>
              </a:defRPr>
            </a:pPr>
            <a:endParaRPr sz="2600" dirty="0">
              <a:solidFill>
                <a:srgbClr val="898989"/>
              </a:solidFill>
              <a:latin typeface="Arial"/>
              <a:ea typeface="Arial"/>
              <a:cs typeface="Arial"/>
              <a:sym typeface="Arial"/>
            </a:endParaRPr>
          </a:p>
          <a:p>
            <a:pPr marL="0" lvl="1" indent="457200">
              <a:lnSpc>
                <a:spcPct val="80000"/>
              </a:lnSpc>
              <a:spcBef>
                <a:spcPts val="600"/>
              </a:spcBef>
              <a:buSzTx/>
              <a:buNone/>
              <a:defRPr sz="1800">
                <a:solidFill>
                  <a:srgbClr val="000000"/>
                </a:solidFill>
              </a:defRPr>
            </a:pPr>
            <a:endParaRPr sz="2600" dirty="0">
              <a:solidFill>
                <a:srgbClr val="898989"/>
              </a:solidFill>
              <a:latin typeface="Arial"/>
              <a:ea typeface="Arial"/>
              <a:cs typeface="Arial"/>
              <a:sym typeface="Arial"/>
            </a:endParaRPr>
          </a:p>
          <a:p>
            <a:pPr marL="0" lvl="1" indent="457200">
              <a:lnSpc>
                <a:spcPct val="80000"/>
              </a:lnSpc>
              <a:spcBef>
                <a:spcPts val="600"/>
              </a:spcBef>
              <a:buSzTx/>
              <a:buNone/>
              <a:defRPr sz="1800">
                <a:solidFill>
                  <a:srgbClr val="000000"/>
                </a:solidFill>
              </a:defRPr>
            </a:pPr>
            <a:endParaRPr sz="2600" dirty="0">
              <a:solidFill>
                <a:srgbClr val="898989"/>
              </a:solidFill>
              <a:latin typeface="Arial"/>
              <a:ea typeface="Arial"/>
              <a:cs typeface="Arial"/>
              <a:sym typeface="Arial"/>
            </a:endParaRPr>
          </a:p>
          <a:p>
            <a:pPr marL="0" lvl="1" indent="457200">
              <a:lnSpc>
                <a:spcPct val="80000"/>
              </a:lnSpc>
              <a:spcBef>
                <a:spcPts val="600"/>
              </a:spcBef>
              <a:buSzTx/>
              <a:buNone/>
              <a:defRPr sz="1800">
                <a:solidFill>
                  <a:srgbClr val="000000"/>
                </a:solidFill>
              </a:defRPr>
            </a:pPr>
            <a:endParaRPr sz="2600" dirty="0">
              <a:solidFill>
                <a:srgbClr val="898989"/>
              </a:solidFill>
              <a:latin typeface="Arial"/>
              <a:ea typeface="Arial"/>
              <a:cs typeface="Arial"/>
              <a:sym typeface="Arial"/>
            </a:endParaRPr>
          </a:p>
          <a:p>
            <a:pPr marL="0" lvl="1" indent="457200">
              <a:lnSpc>
                <a:spcPct val="80000"/>
              </a:lnSpc>
              <a:spcBef>
                <a:spcPts val="600"/>
              </a:spcBef>
              <a:buSzTx/>
              <a:buNone/>
              <a:defRPr sz="1800">
                <a:solidFill>
                  <a:srgbClr val="000000"/>
                </a:solidFill>
              </a:defRPr>
            </a:pPr>
            <a:endParaRPr sz="2600" dirty="0">
              <a:solidFill>
                <a:srgbClr val="898989"/>
              </a:solidFill>
              <a:latin typeface="Arial"/>
              <a:ea typeface="Arial"/>
              <a:cs typeface="Arial"/>
              <a:sym typeface="Arial"/>
            </a:endParaRPr>
          </a:p>
          <a:p>
            <a:pPr marL="0" lvl="1" indent="457200">
              <a:lnSpc>
                <a:spcPct val="80000"/>
              </a:lnSpc>
              <a:spcBef>
                <a:spcPts val="600"/>
              </a:spcBef>
              <a:buSzTx/>
              <a:buNone/>
              <a:defRPr sz="1800">
                <a:solidFill>
                  <a:srgbClr val="000000"/>
                </a:solidFill>
              </a:defRPr>
            </a:pPr>
            <a:endParaRPr sz="1500" dirty="0">
              <a:solidFill>
                <a:srgbClr val="B4BE35"/>
              </a:solidFill>
              <a:latin typeface="Arial"/>
              <a:ea typeface="Arial"/>
              <a:cs typeface="Arial"/>
              <a:sym typeface="Arial"/>
            </a:endParaRPr>
          </a:p>
          <a:p>
            <a:pPr marL="0" lvl="1" indent="457200">
              <a:lnSpc>
                <a:spcPct val="80000"/>
              </a:lnSpc>
              <a:spcBef>
                <a:spcPts val="600"/>
              </a:spcBef>
              <a:buSzTx/>
              <a:buNone/>
              <a:defRPr sz="1800">
                <a:solidFill>
                  <a:srgbClr val="000000"/>
                </a:solidFill>
              </a:defRPr>
            </a:pPr>
            <a:endParaRPr sz="1700" dirty="0">
              <a:solidFill>
                <a:srgbClr val="B4BE35"/>
              </a:solidFill>
            </a:endParaRPr>
          </a:p>
          <a:p>
            <a:pPr marL="0" lvl="1" indent="457200">
              <a:lnSpc>
                <a:spcPct val="80000"/>
              </a:lnSpc>
              <a:spcBef>
                <a:spcPts val="600"/>
              </a:spcBef>
              <a:buSzTx/>
              <a:buNone/>
              <a:defRPr sz="1800">
                <a:solidFill>
                  <a:srgbClr val="000000"/>
                </a:solidFill>
              </a:defRPr>
            </a:pPr>
            <a:endParaRPr sz="1700" dirty="0">
              <a:solidFill>
                <a:srgbClr val="B4BE35"/>
              </a:solidFill>
            </a:endParaRPr>
          </a:p>
          <a:p>
            <a:pPr marL="0" lvl="1" indent="457200">
              <a:lnSpc>
                <a:spcPct val="80000"/>
              </a:lnSpc>
              <a:spcBef>
                <a:spcPts val="400"/>
              </a:spcBef>
              <a:buSzTx/>
              <a:buNone/>
              <a:defRPr sz="1800">
                <a:solidFill>
                  <a:srgbClr val="000000"/>
                </a:solidFill>
              </a:defRPr>
            </a:pPr>
            <a:r>
              <a:rPr sz="1700" dirty="0">
                <a:solidFill>
                  <a:srgbClr val="B4BE35"/>
                </a:solidFill>
              </a:rPr>
              <a:t>	</a:t>
            </a:r>
          </a:p>
        </p:txBody>
      </p:sp>
      <p:graphicFrame>
        <p:nvGraphicFramePr>
          <p:cNvPr id="312" name="Table 312"/>
          <p:cNvGraphicFramePr/>
          <p:nvPr>
            <p:extLst/>
          </p:nvPr>
        </p:nvGraphicFramePr>
        <p:xfrm>
          <a:off x="179387" y="716729"/>
          <a:ext cx="8702674" cy="5174893"/>
        </p:xfrm>
        <a:graphic>
          <a:graphicData uri="http://schemas.openxmlformats.org/drawingml/2006/table">
            <a:tbl>
              <a:tblPr/>
              <a:tblGrid>
                <a:gridCol w="839787">
                  <a:extLst>
                    <a:ext uri="{9D8B030D-6E8A-4147-A177-3AD203B41FA5}">
                      <a16:colId xmlns="" xmlns:a16="http://schemas.microsoft.com/office/drawing/2014/main" val="20000"/>
                    </a:ext>
                  </a:extLst>
                </a:gridCol>
                <a:gridCol w="7862887">
                  <a:extLst>
                    <a:ext uri="{9D8B030D-6E8A-4147-A177-3AD203B41FA5}">
                      <a16:colId xmlns="" xmlns:a16="http://schemas.microsoft.com/office/drawing/2014/main" val="20001"/>
                    </a:ext>
                  </a:extLst>
                </a:gridCol>
              </a:tblGrid>
              <a:tr h="334962">
                <a:tc>
                  <a:txBody>
                    <a:bodyPr/>
                    <a:lstStyle/>
                    <a:p>
                      <a:pPr lvl="0" algn="ctr">
                        <a:defRPr sz="1800" b="0" i="0"/>
                      </a:pPr>
                      <a:r>
                        <a:rPr sz="1600" b="1" dirty="0">
                          <a:solidFill>
                            <a:srgbClr val="B4BE35"/>
                          </a:solidFill>
                        </a:rPr>
                        <a:t>No</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defRPr sz="1800" b="0" i="0"/>
                      </a:pPr>
                      <a:r>
                        <a:rPr sz="1600" b="1">
                          <a:solidFill>
                            <a:srgbClr val="B4BE35"/>
                          </a:solidFill>
                        </a:rPr>
                        <a:t>RISK FACTOR</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extLst>
                  <a:ext uri="{0D108BD9-81ED-4DB2-BD59-A6C34878D82A}">
                    <a16:rowId xmlns="" xmlns:a16="http://schemas.microsoft.com/office/drawing/2014/main" val="10000"/>
                  </a:ext>
                </a:extLst>
              </a:tr>
              <a:tr h="579437">
                <a:tc>
                  <a:txBody>
                    <a:bodyPr/>
                    <a:lstStyle/>
                    <a:p>
                      <a:pPr lvl="0" algn="ctr">
                        <a:defRPr sz="1800" b="0" i="0"/>
                      </a:pPr>
                      <a:r>
                        <a:rPr sz="1600">
                          <a:solidFill>
                            <a:srgbClr val="B4BE35"/>
                          </a:solidFill>
                        </a:rPr>
                        <a:t>1</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rPr sz="1600"/>
                        <a:t>The individual considers that they have little or no control over the way they conduct their work</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extLst>
                  <a:ext uri="{0D108BD9-81ED-4DB2-BD59-A6C34878D82A}">
                    <a16:rowId xmlns="" xmlns:a16="http://schemas.microsoft.com/office/drawing/2014/main" val="10001"/>
                  </a:ext>
                </a:extLst>
              </a:tr>
              <a:tr h="579437">
                <a:tc>
                  <a:txBody>
                    <a:bodyPr/>
                    <a:lstStyle/>
                    <a:p>
                      <a:pPr lvl="0" algn="ctr">
                        <a:defRPr sz="1800" b="0" i="0"/>
                      </a:pPr>
                      <a:r>
                        <a:rPr sz="1600">
                          <a:solidFill>
                            <a:srgbClr val="B4BE35"/>
                          </a:solidFill>
                        </a:rPr>
                        <a:t>2</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rPr sz="1600"/>
                        <a:t>The individual considers they have recently faced or faces substantial and significant changes or transitions at work </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extLst>
                  <a:ext uri="{0D108BD9-81ED-4DB2-BD59-A6C34878D82A}">
                    <a16:rowId xmlns="" xmlns:a16="http://schemas.microsoft.com/office/drawing/2014/main" val="10002"/>
                  </a:ext>
                </a:extLst>
              </a:tr>
              <a:tr h="371475">
                <a:tc>
                  <a:txBody>
                    <a:bodyPr/>
                    <a:lstStyle/>
                    <a:p>
                      <a:pPr lvl="0" algn="ctr">
                        <a:defRPr sz="1800" b="0" i="0"/>
                      </a:pPr>
                      <a:r>
                        <a:rPr sz="1600">
                          <a:solidFill>
                            <a:srgbClr val="B4BE35"/>
                          </a:solidFill>
                        </a:rPr>
                        <a:t>3</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rPr sz="1600"/>
                        <a:t>The individual considers that their efforts at work are poorly rewarded</a:t>
                      </a:r>
                    </a:p>
                  </a:txBody>
                  <a:tcPr marL="0" marR="0" marT="0" marB="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extLst>
                  <a:ext uri="{0D108BD9-81ED-4DB2-BD59-A6C34878D82A}">
                    <a16:rowId xmlns="" xmlns:a16="http://schemas.microsoft.com/office/drawing/2014/main" val="10003"/>
                  </a:ext>
                </a:extLst>
              </a:tr>
              <a:tr h="487362">
                <a:tc>
                  <a:txBody>
                    <a:bodyPr/>
                    <a:lstStyle/>
                    <a:p>
                      <a:pPr lvl="0" algn="ctr">
                        <a:defRPr sz="1800" b="0" i="0"/>
                      </a:pPr>
                      <a:r>
                        <a:rPr sz="1600">
                          <a:solidFill>
                            <a:srgbClr val="B4BE35"/>
                          </a:solidFill>
                        </a:rPr>
                        <a:t>4</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rPr sz="1600" dirty="0"/>
                        <a:t>The individual considers that their managers are supportive of their welfare and/or well-being</a:t>
                      </a:r>
                    </a:p>
                  </a:txBody>
                  <a:tcPr marL="0" marR="0" marT="0" marB="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extLst>
                  <a:ext uri="{0D108BD9-81ED-4DB2-BD59-A6C34878D82A}">
                    <a16:rowId xmlns="" xmlns:a16="http://schemas.microsoft.com/office/drawing/2014/main" val="10004"/>
                  </a:ext>
                </a:extLst>
              </a:tr>
              <a:tr h="487362">
                <a:tc>
                  <a:txBody>
                    <a:bodyPr/>
                    <a:lstStyle/>
                    <a:p>
                      <a:pPr lvl="0" algn="ctr">
                        <a:defRPr sz="1800" b="0" i="0"/>
                      </a:pPr>
                      <a:r>
                        <a:rPr sz="1600">
                          <a:solidFill>
                            <a:srgbClr val="B4BE35"/>
                          </a:solidFill>
                        </a:rPr>
                        <a:t>5</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rPr sz="1600"/>
                        <a:t>The individual considers that their colleagues are supportive of their welfare and/or well-being</a:t>
                      </a:r>
                    </a:p>
                  </a:txBody>
                  <a:tcPr marL="0" marR="0" marT="0" marB="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extLst>
                  <a:ext uri="{0D108BD9-81ED-4DB2-BD59-A6C34878D82A}">
                    <a16:rowId xmlns="" xmlns:a16="http://schemas.microsoft.com/office/drawing/2014/main" val="10005"/>
                  </a:ext>
                </a:extLst>
              </a:tr>
              <a:tr h="731837">
                <a:tc>
                  <a:txBody>
                    <a:bodyPr/>
                    <a:lstStyle/>
                    <a:p>
                      <a:pPr lvl="0" algn="ctr">
                        <a:defRPr sz="1800" b="0" i="0"/>
                      </a:pPr>
                      <a:r>
                        <a:rPr sz="1600">
                          <a:solidFill>
                            <a:srgbClr val="B4BE35"/>
                          </a:solidFill>
                        </a:rPr>
                        <a:t>6</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rPr sz="1600"/>
                        <a:t>The individual considers that work-load persistently interferes with their work-life balance/cannot ‘switch-off’ The individual is experiencing substantial life stressors outside of work </a:t>
                      </a:r>
                    </a:p>
                  </a:txBody>
                  <a:tcPr marL="0" marR="0" marT="0" marB="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extLst>
                  <a:ext uri="{0D108BD9-81ED-4DB2-BD59-A6C34878D82A}">
                    <a16:rowId xmlns="" xmlns:a16="http://schemas.microsoft.com/office/drawing/2014/main" val="10006"/>
                  </a:ext>
                </a:extLst>
              </a:tr>
              <a:tr h="371475">
                <a:tc>
                  <a:txBody>
                    <a:bodyPr/>
                    <a:lstStyle/>
                    <a:p>
                      <a:pPr lvl="0" algn="ctr">
                        <a:defRPr sz="1800" b="0" i="0"/>
                      </a:pPr>
                      <a:r>
                        <a:rPr sz="1600">
                          <a:solidFill>
                            <a:srgbClr val="B4BE35"/>
                          </a:solidFill>
                        </a:rPr>
                        <a:t>7</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rPr sz="1600"/>
                        <a:t>The individual is experiencing substantial life stressors outside of work </a:t>
                      </a:r>
                    </a:p>
                  </a:txBody>
                  <a:tcPr marL="0" marR="0" marT="0" marB="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extLst>
                  <a:ext uri="{0D108BD9-81ED-4DB2-BD59-A6C34878D82A}">
                    <a16:rowId xmlns="" xmlns:a16="http://schemas.microsoft.com/office/drawing/2014/main" val="10007"/>
                  </a:ext>
                </a:extLst>
              </a:tr>
              <a:tr h="371475">
                <a:tc>
                  <a:txBody>
                    <a:bodyPr/>
                    <a:lstStyle/>
                    <a:p>
                      <a:pPr lvl="0" algn="ctr">
                        <a:defRPr sz="1800" b="0" i="0"/>
                      </a:pPr>
                      <a:r>
                        <a:rPr sz="1600" dirty="0">
                          <a:solidFill>
                            <a:srgbClr val="B4BE35"/>
                          </a:solidFill>
                        </a:rPr>
                        <a:t>8</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rPr sz="1600"/>
                        <a:t>The individual is experiencing symptoms of distress </a:t>
                      </a:r>
                    </a:p>
                  </a:txBody>
                  <a:tcPr marL="0" marR="0" marT="0" marB="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extLst>
                  <a:ext uri="{0D108BD9-81ED-4DB2-BD59-A6C34878D82A}">
                    <a16:rowId xmlns="" xmlns:a16="http://schemas.microsoft.com/office/drawing/2014/main" val="10008"/>
                  </a:ext>
                </a:extLst>
              </a:tr>
              <a:tr h="371475">
                <a:tc>
                  <a:txBody>
                    <a:bodyPr/>
                    <a:lstStyle/>
                    <a:p>
                      <a:pPr lvl="0" algn="ctr">
                        <a:defRPr sz="1800" b="0" i="0"/>
                      </a:pPr>
                      <a:r>
                        <a:rPr sz="1600">
                          <a:solidFill>
                            <a:srgbClr val="B4BE35"/>
                          </a:solidFill>
                        </a:rPr>
                        <a:t>9</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rPr sz="1600"/>
                        <a:t>The individual is lacking in suitable social support or unable to access it </a:t>
                      </a:r>
                    </a:p>
                  </a:txBody>
                  <a:tcPr marL="0" marR="0" marT="0" marB="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extLst>
                  <a:ext uri="{0D108BD9-81ED-4DB2-BD59-A6C34878D82A}">
                    <a16:rowId xmlns="" xmlns:a16="http://schemas.microsoft.com/office/drawing/2014/main" val="10009"/>
                  </a:ext>
                </a:extLst>
              </a:tr>
              <a:tr h="487362">
                <a:tc>
                  <a:txBody>
                    <a:bodyPr/>
                    <a:lstStyle/>
                    <a:p>
                      <a:pPr lvl="0" algn="ctr">
                        <a:defRPr sz="1800" b="0" i="0"/>
                      </a:pPr>
                      <a:r>
                        <a:rPr sz="1600" dirty="0">
                          <a:solidFill>
                            <a:srgbClr val="B4BE35"/>
                          </a:solidFill>
                        </a:rPr>
                        <a:t>10</a:t>
                      </a:r>
                    </a:p>
                  </a:txBody>
                  <a:tcPr marL="45701" marR="45701" marT="45701" marB="45701"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rPr sz="1600" dirty="0"/>
                        <a:t>The individual has been drinking alcohol excessively or has been using negative coping strategies to get by </a:t>
                      </a:r>
                    </a:p>
                  </a:txBody>
                  <a:tcPr marL="0" marR="0" marT="0" marB="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01912852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406908">
              <a:defRPr sz="3559"/>
            </a:lvl1pPr>
          </a:lstStyle>
          <a:p>
            <a:pPr lvl="0">
              <a:defRPr sz="1800">
                <a:solidFill>
                  <a:srgbClr val="000000"/>
                </a:solidFill>
              </a:defRPr>
            </a:pPr>
            <a:r>
              <a:rPr sz="3559">
                <a:solidFill>
                  <a:srgbClr val="B4BE35"/>
                </a:solidFill>
              </a:rPr>
              <a:t>What to make of the information gathered during the StRaW interview?</a:t>
            </a:r>
          </a:p>
        </p:txBody>
      </p:sp>
      <p:pic>
        <p:nvPicPr>
          <p:cNvPr id="339" name="image.png"/>
          <p:cNvPicPr/>
          <p:nvPr/>
        </p:nvPicPr>
        <p:blipFill>
          <a:blip r:embed="rId3">
            <a:extLst/>
          </a:blip>
          <a:stretch>
            <a:fillRect/>
          </a:stretch>
        </p:blipFill>
        <p:spPr>
          <a:xfrm>
            <a:off x="414337" y="2030412"/>
            <a:ext cx="8329613" cy="3324226"/>
          </a:xfrm>
          <a:prstGeom prst="rect">
            <a:avLst/>
          </a:prstGeom>
          <a:ln w="12700">
            <a:miter lim="400000"/>
          </a:ln>
        </p:spPr>
      </p:pic>
    </p:spTree>
    <p:extLst>
      <p:ext uri="{BB962C8B-B14F-4D97-AF65-F5344CB8AC3E}">
        <p14:creationId xmlns:p14="http://schemas.microsoft.com/office/powerpoint/2010/main" val="218482399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p:nvPr/>
        </p:nvSpPr>
        <p:spPr>
          <a:xfrm flipH="1">
            <a:off x="2667000" y="4300537"/>
            <a:ext cx="762000" cy="1"/>
          </a:xfrm>
          <a:prstGeom prst="line">
            <a:avLst/>
          </a:prstGeom>
          <a:ln w="38100">
            <a:solidFill/>
            <a:round/>
            <a:tailEnd type="triangle"/>
          </a:ln>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344" name="Shape 344"/>
          <p:cNvSpPr/>
          <p:nvPr/>
        </p:nvSpPr>
        <p:spPr>
          <a:xfrm flipH="1">
            <a:off x="2667000" y="2951162"/>
            <a:ext cx="762000" cy="1"/>
          </a:xfrm>
          <a:prstGeom prst="line">
            <a:avLst/>
          </a:prstGeom>
          <a:ln w="38100">
            <a:solidFill/>
            <a:round/>
            <a:tailEnd type="triangle"/>
          </a:ln>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345" name="Shape 345"/>
          <p:cNvSpPr/>
          <p:nvPr/>
        </p:nvSpPr>
        <p:spPr>
          <a:xfrm flipH="1" flipV="1">
            <a:off x="2647950" y="1530349"/>
            <a:ext cx="762000" cy="1"/>
          </a:xfrm>
          <a:prstGeom prst="line">
            <a:avLst/>
          </a:prstGeom>
          <a:ln w="38100">
            <a:solidFill/>
            <a:round/>
            <a:tailEnd type="triangle"/>
          </a:ln>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346" name="Shape 346"/>
          <p:cNvSpPr/>
          <p:nvPr/>
        </p:nvSpPr>
        <p:spPr>
          <a:xfrm>
            <a:off x="4458970" y="1914525"/>
            <a:ext cx="1" cy="609600"/>
          </a:xfrm>
          <a:prstGeom prst="line">
            <a:avLst/>
          </a:prstGeom>
          <a:ln w="38100">
            <a:solidFill/>
            <a:round/>
            <a:tailEnd type="triangle"/>
          </a:ln>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cs typeface="Helvetica"/>
              <a:sym typeface="Helvetica"/>
            </a:endParaRPr>
          </a:p>
        </p:txBody>
      </p:sp>
      <p:grpSp>
        <p:nvGrpSpPr>
          <p:cNvPr id="349" name="Group 349"/>
          <p:cNvGrpSpPr/>
          <p:nvPr/>
        </p:nvGrpSpPr>
        <p:grpSpPr>
          <a:xfrm>
            <a:off x="1544637" y="36512"/>
            <a:ext cx="6102351" cy="1186889"/>
            <a:chOff x="0" y="0"/>
            <a:chExt cx="6102350" cy="1186888"/>
          </a:xfrm>
        </p:grpSpPr>
        <p:sp>
          <p:nvSpPr>
            <p:cNvPr id="347" name="Shape 347"/>
            <p:cNvSpPr/>
            <p:nvPr/>
          </p:nvSpPr>
          <p:spPr>
            <a:xfrm>
              <a:off x="0" y="0"/>
              <a:ext cx="6102350" cy="538358"/>
            </a:xfrm>
            <a:prstGeom prst="rect">
              <a:avLst/>
            </a:prstGeom>
            <a:solidFill>
              <a:srgbClr val="FFFFFF"/>
            </a:solidFill>
            <a:ln w="9525" cap="flat">
              <a:solidFill>
                <a:srgbClr val="000000"/>
              </a:solidFill>
              <a:prstDash val="solid"/>
              <a:round/>
            </a:ln>
            <a:effectLst>
              <a:outerShdw blurRad="63500" dist="53881" dir="2700000" rotWithShape="0">
                <a:srgbClr val="000000"/>
              </a:outerShdw>
            </a:effectLst>
          </p:spPr>
          <p:txBody>
            <a:bodyPr wrap="square" lIns="0" tIns="0" rIns="0" bIns="0" numCol="1" anchor="ctr">
              <a:noAutofit/>
            </a:bodyPr>
            <a:lstStyle/>
            <a:p>
              <a:pPr marL="0" marR="0" lvl="0" indent="0" defTabSz="457200" eaLnBrk="1" fontAlgn="auto" latinLnBrk="0" hangingPunct="1">
                <a:lnSpc>
                  <a:spcPct val="100000"/>
                </a:lnSpc>
                <a:spcBef>
                  <a:spcPts val="0"/>
                </a:spcBef>
                <a:spcAft>
                  <a:spcPts val="0"/>
                </a:spcAft>
                <a:buClrTx/>
                <a:buSzTx/>
                <a:buFontTx/>
                <a:buNone/>
                <a:tabLst/>
                <a:defRPr sz="2000">
                  <a:effectLst>
                    <a:outerShdw blurRad="12700" dist="25400" dir="2700000" rotWithShape="0">
                      <a:srgbClr val="DDDDDD"/>
                    </a:outerShdw>
                  </a:effectLst>
                </a:defRPr>
              </a:pPr>
              <a:endParaRPr kumimoji="0" sz="2000" b="0" i="0" u="none" strike="noStrike" kern="0" cap="none" spc="0" normalizeH="0" baseline="0" noProof="0">
                <a:ln>
                  <a:noFill/>
                </a:ln>
                <a:solidFill>
                  <a:sysClr val="windowText" lastClr="000000"/>
                </a:solidFill>
                <a:effectLst>
                  <a:outerShdw blurRad="12700" dist="25400" dir="2700000" rotWithShape="0">
                    <a:srgbClr val="DDDDDD"/>
                  </a:outerShdw>
                </a:effectLst>
                <a:uLnTx/>
                <a:uFillTx/>
                <a:latin typeface="Calibri"/>
                <a:cs typeface="Calibri"/>
                <a:sym typeface="Calibri"/>
              </a:endParaRPr>
            </a:p>
          </p:txBody>
        </p:sp>
        <p:sp>
          <p:nvSpPr>
            <p:cNvPr id="348" name="Shape 348"/>
            <p:cNvSpPr/>
            <p:nvPr/>
          </p:nvSpPr>
          <p:spPr>
            <a:xfrm>
              <a:off x="155672" y="76908"/>
              <a:ext cx="5798790" cy="1109981"/>
            </a:xfrm>
            <a:prstGeom prst="rect">
              <a:avLst/>
            </a:prstGeom>
            <a:noFill/>
            <a:ln w="12700" cap="flat">
              <a:noFill/>
              <a:miter lim="400000"/>
            </a:ln>
            <a:effectLst>
              <a:outerShdw blurRad="63500" dist="17960" dir="2700000" rotWithShape="0">
                <a:srgbClr val="969696">
                  <a:alpha val="74996"/>
                </a:srgbClr>
              </a:outerShdw>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ctr">
                <a:spcBef>
                  <a:spcPts val="1000"/>
                </a:spcBef>
                <a:defRPr b="1">
                  <a:latin typeface="Verdana"/>
                  <a:ea typeface="Verdana"/>
                  <a:cs typeface="Verdana"/>
                  <a:sym typeface="Verdana"/>
                </a:defRPr>
              </a:lvl1pPr>
            </a:lstStyle>
            <a:p>
              <a:pPr marL="0" marR="0" lvl="0" indent="0" algn="ctr" defTabSz="457200" eaLnBrk="1" fontAlgn="auto" latinLnBrk="0" hangingPunct="1">
                <a:lnSpc>
                  <a:spcPct val="100000"/>
                </a:lnSpc>
                <a:spcBef>
                  <a:spcPts val="1000"/>
                </a:spcBef>
                <a:spcAft>
                  <a:spcPts val="0"/>
                </a:spcAft>
                <a:buClrTx/>
                <a:buSzTx/>
                <a:buFontTx/>
                <a:buNone/>
                <a:tabLst/>
                <a:defRPr b="0"/>
              </a:pPr>
              <a:r>
                <a:rPr kumimoji="0" sz="1800" b="1" i="0" u="none" strike="noStrike" kern="0" cap="none" spc="0" normalizeH="0" baseline="0" noProof="0">
                  <a:ln>
                    <a:noFill/>
                  </a:ln>
                  <a:solidFill>
                    <a:sysClr val="windowText" lastClr="000000"/>
                  </a:solidFill>
                  <a:effectLst/>
                  <a:uLnTx/>
                  <a:uFillTx/>
                  <a:latin typeface="Verdana"/>
                  <a:ea typeface="Verdana"/>
                  <a:cs typeface="Verdana"/>
                  <a:sym typeface="Verdana"/>
                </a:rPr>
                <a:t>Employee Under Stress Decision Pathway</a:t>
              </a:r>
              <a:endParaRPr kumimoji="0" sz="3200" b="1" i="0" u="none" strike="noStrike" kern="0" cap="none" spc="0" normalizeH="0" baseline="0" noProof="0">
                <a:ln>
                  <a:noFill/>
                </a:ln>
                <a:solidFill>
                  <a:srgbClr val="41535D"/>
                </a:solidFill>
                <a:effectLst/>
                <a:uLnTx/>
                <a:uFillTx/>
                <a:latin typeface="Verdana"/>
                <a:ea typeface="Verdana"/>
                <a:cs typeface="Verdana"/>
                <a:sym typeface="Verdana"/>
              </a:endParaRPr>
            </a:p>
          </p:txBody>
        </p:sp>
      </p:grpSp>
      <p:grpSp>
        <p:nvGrpSpPr>
          <p:cNvPr id="352" name="Group 352"/>
          <p:cNvGrpSpPr/>
          <p:nvPr/>
        </p:nvGrpSpPr>
        <p:grpSpPr>
          <a:xfrm>
            <a:off x="3390900" y="998732"/>
            <a:ext cx="2133600" cy="899918"/>
            <a:chOff x="0" y="0"/>
            <a:chExt cx="2133600" cy="838200"/>
          </a:xfrm>
        </p:grpSpPr>
        <p:sp>
          <p:nvSpPr>
            <p:cNvPr id="350" name="Shape 350"/>
            <p:cNvSpPr/>
            <p:nvPr/>
          </p:nvSpPr>
          <p:spPr>
            <a:xfrm>
              <a:off x="0" y="0"/>
              <a:ext cx="2133600" cy="8382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close/>
                </a:path>
              </a:pathLst>
            </a:custGeom>
            <a:solidFill>
              <a:srgbClr val="FFFFFF"/>
            </a:solidFill>
            <a:ln w="9525" cap="flat">
              <a:solidFill>
                <a:srgbClr val="000000"/>
              </a:solidFill>
              <a:prstDash val="solid"/>
              <a:round/>
            </a:ln>
            <a:effectLst>
              <a:outerShdw blurRad="63500" dist="53881" dir="2700000" rotWithShape="0">
                <a:srgbClr val="000000">
                  <a:alpha val="74996"/>
                </a:srgbClr>
              </a:outerShdw>
            </a:effectLst>
          </p:spPr>
          <p:txBody>
            <a:bodyPr wrap="square" lIns="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sz="800"/>
              </a:pPr>
              <a:endParaRPr kumimoji="0" sz="8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351" name="Shape 351"/>
            <p:cNvSpPr/>
            <p:nvPr/>
          </p:nvSpPr>
          <p:spPr>
            <a:xfrm>
              <a:off x="533400" y="170180"/>
              <a:ext cx="1066800" cy="497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Calibri"/>
                  <a:cs typeface="Calibri"/>
                  <a:sym typeface="Calibri"/>
                </a:rPr>
                <a:t>Very low StRaW Score</a:t>
              </a:r>
            </a:p>
            <a:p>
              <a:pPr marL="0" marR="0" lvl="0" indent="0" algn="ctr" defTabSz="457200"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a:ln>
                    <a:noFill/>
                  </a:ln>
                  <a:solidFill>
                    <a:sysClr val="windowText" lastClr="000000"/>
                  </a:solidFill>
                  <a:effectLst/>
                  <a:uLnTx/>
                  <a:uFillTx/>
                  <a:latin typeface="Calibri"/>
                  <a:cs typeface="Calibri"/>
                  <a:sym typeface="Calibri"/>
                </a:rPr>
                <a:t>(0-4)*</a:t>
              </a:r>
            </a:p>
          </p:txBody>
        </p:sp>
      </p:grpSp>
      <p:sp>
        <p:nvSpPr>
          <p:cNvPr id="353" name="Shape 353"/>
          <p:cNvSpPr/>
          <p:nvPr/>
        </p:nvSpPr>
        <p:spPr>
          <a:xfrm>
            <a:off x="5486400" y="1747837"/>
            <a:ext cx="406400" cy="1143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15635" y="0"/>
                  <a:pt x="10800" y="806"/>
                  <a:pt x="10800" y="1800"/>
                </a:cubicBezTo>
                <a:lnTo>
                  <a:pt x="10800" y="9000"/>
                </a:lnTo>
                <a:cubicBezTo>
                  <a:pt x="10800" y="9994"/>
                  <a:pt x="5965" y="10800"/>
                  <a:pt x="0" y="10800"/>
                </a:cubicBezTo>
                <a:lnTo>
                  <a:pt x="0" y="10800"/>
                </a:lnTo>
                <a:cubicBezTo>
                  <a:pt x="5965" y="10800"/>
                  <a:pt x="10800" y="11606"/>
                  <a:pt x="10800" y="12600"/>
                </a:cubicBezTo>
                <a:lnTo>
                  <a:pt x="10800" y="19800"/>
                </a:lnTo>
                <a:cubicBezTo>
                  <a:pt x="10800" y="20794"/>
                  <a:pt x="15635" y="21600"/>
                  <a:pt x="21600" y="21600"/>
                </a:cubicBezTo>
              </a:path>
            </a:pathLst>
          </a:custGeom>
          <a:ln w="63500">
            <a:solidFill>
              <a:srgbClr val="FFFF00"/>
            </a:solidFill>
            <a:round/>
          </a:ln>
        </p:spPr>
        <p:txBody>
          <a:bodyPr lIns="0" tIns="0" rIns="0" bIns="0" anchor="ctr"/>
          <a:lstStyle/>
          <a:p>
            <a:pPr marL="0" marR="0" lvl="0" indent="0" defTabSz="45720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4" name="Shape 354"/>
          <p:cNvSpPr/>
          <p:nvPr/>
        </p:nvSpPr>
        <p:spPr>
          <a:xfrm>
            <a:off x="5956300" y="1703387"/>
            <a:ext cx="2743200" cy="1107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defTabSz="457200" eaLnBrk="1" fontAlgn="auto" latinLnBrk="0" hangingPunct="1">
              <a:lnSpc>
                <a:spcPct val="100000"/>
              </a:lnSpc>
              <a:spcBef>
                <a:spcPts val="700"/>
              </a:spcBef>
              <a:spcAft>
                <a:spcPts val="0"/>
              </a:spcAft>
              <a:buClrTx/>
              <a:buSzTx/>
              <a:buFontTx/>
              <a:buNone/>
              <a:tabLst/>
              <a:defRPr/>
            </a:pPr>
            <a:r>
              <a:rPr kumimoji="0" sz="1200" b="1" i="0" u="sng" strike="noStrike" kern="0" cap="none" spc="0" normalizeH="0" baseline="0" noProof="0">
                <a:ln>
                  <a:noFill/>
                </a:ln>
                <a:solidFill>
                  <a:sysClr val="windowText" lastClr="000000"/>
                </a:solidFill>
                <a:effectLst/>
                <a:uLnTx/>
                <a:uFillTx/>
                <a:latin typeface="Arial Narrow"/>
                <a:ea typeface="Arial Narrow"/>
                <a:cs typeface="Arial Narrow"/>
                <a:sym typeface="Arial Narrow"/>
              </a:rPr>
              <a:t>Distress or Loss of Function</a:t>
            </a:r>
            <a:r>
              <a:rPr kumimoji="0" sz="1200" b="1" i="0" u="none" strike="noStrike" kern="0" cap="none" spc="0" normalizeH="0" baseline="0" noProof="0">
                <a:ln>
                  <a:noFill/>
                </a:ln>
                <a:solidFill>
                  <a:sysClr val="windowText" lastClr="000000"/>
                </a:solidFill>
                <a:effectLst/>
                <a:uLnTx/>
                <a:uFillTx/>
                <a:latin typeface="Arial Narrow"/>
                <a:ea typeface="Arial Narrow"/>
                <a:cs typeface="Arial Narrow"/>
                <a:sym typeface="Arial Narrow"/>
              </a:rPr>
              <a:t>:</a:t>
            </a:r>
            <a:endParaRPr kumimoji="0" sz="1200" b="1" i="0" u="none" strike="noStrike" kern="0" cap="none" spc="0" normalizeH="0" baseline="0" noProof="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a:ln>
                  <a:noFill/>
                </a:ln>
                <a:solidFill>
                  <a:sysClr val="windowText" lastClr="000000"/>
                </a:solidFill>
                <a:effectLst/>
                <a:uLnTx/>
                <a:uFillTx/>
                <a:latin typeface="Arial Narrow"/>
                <a:ea typeface="Arial Narrow"/>
                <a:cs typeface="Arial Narrow"/>
                <a:sym typeface="Arial Narrow"/>
              </a:rPr>
              <a:t>  Some difficulty relaxing and sleeping</a:t>
            </a:r>
            <a:endParaRPr kumimoji="0" sz="1000" b="1" i="0" u="none" strike="noStrike" kern="0" cap="none" spc="0" normalizeH="0" baseline="0" noProof="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a:ln>
                  <a:noFill/>
                </a:ln>
                <a:solidFill>
                  <a:sysClr val="windowText" lastClr="000000"/>
                </a:solidFill>
                <a:effectLst/>
                <a:uLnTx/>
                <a:uFillTx/>
                <a:latin typeface="Arial Narrow"/>
                <a:ea typeface="Arial Narrow"/>
                <a:cs typeface="Arial Narrow"/>
                <a:sym typeface="Arial Narrow"/>
              </a:rPr>
              <a:t>  Decreased  social/recreational  activity   </a:t>
            </a:r>
            <a:endParaRPr kumimoji="0" sz="1000" b="1" i="0" u="none" strike="noStrike" kern="0" cap="none" spc="0" normalizeH="0" baseline="0" noProof="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a:ln>
                  <a:noFill/>
                </a:ln>
                <a:solidFill>
                  <a:sysClr val="windowText" lastClr="000000"/>
                </a:solidFill>
                <a:effectLst/>
                <a:uLnTx/>
                <a:uFillTx/>
                <a:latin typeface="Arial Narrow"/>
                <a:ea typeface="Arial Narrow"/>
                <a:cs typeface="Arial Narrow"/>
                <a:sym typeface="Arial Narrow"/>
              </a:rPr>
              <a:t>  Unusual and excessive fear, worry, or anger</a:t>
            </a:r>
            <a:endParaRPr kumimoji="0" sz="1000" b="1" i="0" u="none" strike="noStrike" kern="0" cap="none" spc="0" normalizeH="0" baseline="0" noProof="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a:ln>
                  <a:noFill/>
                </a:ln>
                <a:solidFill>
                  <a:sysClr val="windowText" lastClr="000000"/>
                </a:solidFill>
                <a:effectLst/>
                <a:uLnTx/>
                <a:uFillTx/>
                <a:latin typeface="Arial Narrow"/>
                <a:ea typeface="Arial Narrow"/>
                <a:cs typeface="Arial Narrow"/>
                <a:sym typeface="Arial Narrow"/>
              </a:rPr>
              <a:t>  Some negative thoughts about self or future </a:t>
            </a:r>
            <a:endParaRPr kumimoji="0" sz="1000" b="1" i="0" u="none" strike="noStrike" kern="0" cap="none" spc="0" normalizeH="0" baseline="0" noProof="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a:ln>
                  <a:noFill/>
                </a:ln>
                <a:solidFill>
                  <a:sysClr val="windowText" lastClr="000000"/>
                </a:solidFill>
                <a:effectLst/>
                <a:uLnTx/>
                <a:uFillTx/>
                <a:latin typeface="Arial Narrow"/>
                <a:ea typeface="Arial Narrow"/>
                <a:cs typeface="Arial Narrow"/>
                <a:sym typeface="Arial Narrow"/>
              </a:rPr>
              <a:t>  Difficulty performing normal role</a:t>
            </a:r>
            <a:endParaRPr kumimoji="0" sz="1000" b="1" i="0" u="none" strike="noStrike" kern="0" cap="none" spc="0" normalizeH="0" baseline="0" noProof="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a:ln>
                  <a:noFill/>
                </a:ln>
                <a:solidFill>
                  <a:sysClr val="windowText" lastClr="000000"/>
                </a:solidFill>
                <a:effectLst/>
                <a:uLnTx/>
                <a:uFillTx/>
                <a:latin typeface="Arial Narrow"/>
                <a:ea typeface="Arial Narrow"/>
                <a:cs typeface="Arial Narrow"/>
                <a:sym typeface="Arial Narrow"/>
              </a:rPr>
              <a:t>  Mild change from normal personality</a:t>
            </a:r>
          </a:p>
        </p:txBody>
      </p:sp>
      <p:grpSp>
        <p:nvGrpSpPr>
          <p:cNvPr id="357" name="Group 357"/>
          <p:cNvGrpSpPr/>
          <p:nvPr/>
        </p:nvGrpSpPr>
        <p:grpSpPr>
          <a:xfrm>
            <a:off x="600075" y="1069975"/>
            <a:ext cx="1981200" cy="1039669"/>
            <a:chOff x="0" y="0"/>
            <a:chExt cx="1981200" cy="1039668"/>
          </a:xfrm>
        </p:grpSpPr>
        <p:sp>
          <p:nvSpPr>
            <p:cNvPr id="355" name="Shape 355"/>
            <p:cNvSpPr/>
            <p:nvPr/>
          </p:nvSpPr>
          <p:spPr>
            <a:xfrm>
              <a:off x="0" y="0"/>
              <a:ext cx="1980925" cy="1039669"/>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solidFill>
              <a:srgbClr val="66FF66"/>
            </a:solidFill>
            <a:ln w="9525" cap="flat">
              <a:solidFill>
                <a:srgbClr val="000000"/>
              </a:solidFill>
              <a:prstDash val="solid"/>
              <a:round/>
            </a:ln>
            <a:effectLst>
              <a:outerShdw blurRad="63500" dist="53881" dir="2700000" rotWithShape="0">
                <a:srgbClr val="000000">
                  <a:alpha val="74996"/>
                </a:srgbClr>
              </a:outerShdw>
            </a:effectLst>
          </p:spPr>
          <p:txBody>
            <a:bodyPr wrap="square" lIns="0" tIns="0" rIns="0" bIns="0" numCol="1" anchor="t">
              <a:noAutofit/>
            </a:bodyPr>
            <a:lstStyle/>
            <a:p>
              <a:pPr marL="0" marR="0" lvl="0" indent="0" defTabSz="457200" eaLnBrk="1" fontAlgn="auto" latinLnBrk="0" hangingPunct="1">
                <a:lnSpc>
                  <a:spcPct val="100000"/>
                </a:lnSpc>
                <a:spcBef>
                  <a:spcPts val="0"/>
                </a:spcBef>
                <a:spcAft>
                  <a:spcPts val="0"/>
                </a:spcAft>
                <a:buClrTx/>
                <a:buSzTx/>
                <a:buFontTx/>
                <a:buNone/>
                <a:tabLst/>
                <a:defRPr sz="1000"/>
              </a:pPr>
              <a:endParaRPr kumimoji="0" sz="10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356" name="Shape 356"/>
            <p:cNvSpPr/>
            <p:nvPr/>
          </p:nvSpPr>
          <p:spPr>
            <a:xfrm>
              <a:off x="0" y="0"/>
              <a:ext cx="1981200" cy="904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sz="1200" b="0" i="1" u="sng" strike="noStrike" kern="0" cap="none" spc="0" normalizeH="0" baseline="0" noProof="0">
                  <a:ln>
                    <a:noFill/>
                  </a:ln>
                  <a:solidFill>
                    <a:sysClr val="windowText" lastClr="000000"/>
                  </a:solidFill>
                  <a:effectLst/>
                  <a:uLnTx/>
                  <a:uFillTx/>
                  <a:latin typeface="Calibri"/>
                  <a:cs typeface="Calibri"/>
                  <a:sym typeface="Calibri"/>
                </a:rPr>
                <a:t>Green Zone (Ready)</a:t>
              </a:r>
              <a:r>
                <a:rPr kumimoji="0" sz="1200" b="0" i="1" u="none" strike="noStrike" kern="0" cap="none" spc="0" normalizeH="0" baseline="0" noProof="0">
                  <a:ln>
                    <a:noFill/>
                  </a:ln>
                  <a:solidFill>
                    <a:sysClr val="windowText" lastClr="000000"/>
                  </a:solidFill>
                  <a:effectLst/>
                  <a:uLnTx/>
                  <a:uFillTx/>
                  <a:latin typeface="Calibri"/>
                  <a:cs typeface="Calibri"/>
                  <a:sym typeface="Calibri"/>
                </a:rPr>
                <a:t>:</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Good to go</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Advise, reassure </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Check-in when possible</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Advise to make contact again if required</a:t>
              </a:r>
            </a:p>
          </p:txBody>
        </p:sp>
      </p:grpSp>
      <p:sp>
        <p:nvSpPr>
          <p:cNvPr id="358" name="Shape 358"/>
          <p:cNvSpPr/>
          <p:nvPr/>
        </p:nvSpPr>
        <p:spPr>
          <a:xfrm>
            <a:off x="2962275" y="1246187"/>
            <a:ext cx="533400" cy="320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900"/>
              </a:spcBef>
              <a:defRPr sz="1600" b="1" i="1">
                <a:latin typeface="Arial Narrow"/>
                <a:ea typeface="Arial Narrow"/>
                <a:cs typeface="Arial Narrow"/>
                <a:sym typeface="Arial Narrow"/>
              </a:defRPr>
            </a:lvl1pPr>
          </a:lstStyle>
          <a:p>
            <a:pPr marL="0" marR="0" lvl="0" indent="0" defTabSz="457200" eaLnBrk="1" fontAlgn="auto" latinLnBrk="0" hangingPunct="1">
              <a:lnSpc>
                <a:spcPct val="100000"/>
              </a:lnSpc>
              <a:spcBef>
                <a:spcPts val="900"/>
              </a:spcBef>
              <a:spcAft>
                <a:spcPts val="0"/>
              </a:spcAft>
              <a:buClrTx/>
              <a:buSzTx/>
              <a:buFontTx/>
              <a:buNone/>
              <a:tabLst/>
              <a:defRPr sz="1800" b="0" i="0"/>
            </a:pPr>
            <a:r>
              <a:rPr kumimoji="0" sz="1600" b="1" i="1" u="none" strike="noStrike" kern="0" cap="none" spc="0" normalizeH="0" baseline="0" noProof="0">
                <a:ln>
                  <a:noFill/>
                </a:ln>
                <a:solidFill>
                  <a:sysClr val="windowText" lastClr="000000"/>
                </a:solidFill>
                <a:effectLst/>
                <a:uLnTx/>
                <a:uFillTx/>
                <a:latin typeface="Arial Narrow"/>
                <a:sym typeface="Arial Narrow"/>
              </a:rPr>
              <a:t>YES</a:t>
            </a:r>
          </a:p>
        </p:txBody>
      </p:sp>
      <p:sp>
        <p:nvSpPr>
          <p:cNvPr id="359" name="Shape 359"/>
          <p:cNvSpPr/>
          <p:nvPr/>
        </p:nvSpPr>
        <p:spPr>
          <a:xfrm flipH="1">
            <a:off x="4457701" y="639763"/>
            <a:ext cx="1270" cy="407156"/>
          </a:xfrm>
          <a:prstGeom prst="line">
            <a:avLst/>
          </a:prstGeom>
          <a:ln w="38100">
            <a:solidFill/>
            <a:round/>
            <a:tailEnd type="triangle"/>
          </a:ln>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360" name="Shape 360"/>
          <p:cNvSpPr/>
          <p:nvPr/>
        </p:nvSpPr>
        <p:spPr>
          <a:xfrm>
            <a:off x="5486400" y="3081337"/>
            <a:ext cx="406400" cy="12588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15635" y="0"/>
                  <a:pt x="10800" y="806"/>
                  <a:pt x="10800" y="1800"/>
                </a:cubicBezTo>
                <a:lnTo>
                  <a:pt x="10800" y="9000"/>
                </a:lnTo>
                <a:cubicBezTo>
                  <a:pt x="10800" y="9994"/>
                  <a:pt x="5965" y="10800"/>
                  <a:pt x="0" y="10800"/>
                </a:cubicBezTo>
                <a:lnTo>
                  <a:pt x="0" y="10800"/>
                </a:lnTo>
                <a:cubicBezTo>
                  <a:pt x="5965" y="10800"/>
                  <a:pt x="10800" y="11606"/>
                  <a:pt x="10800" y="12600"/>
                </a:cubicBezTo>
                <a:lnTo>
                  <a:pt x="10800" y="19800"/>
                </a:lnTo>
                <a:cubicBezTo>
                  <a:pt x="10800" y="20794"/>
                  <a:pt x="15635" y="21600"/>
                  <a:pt x="21600" y="21600"/>
                </a:cubicBezTo>
              </a:path>
            </a:pathLst>
          </a:custGeom>
          <a:ln w="63500">
            <a:solidFill>
              <a:srgbClr val="FF9900"/>
            </a:solidFill>
            <a:round/>
          </a:ln>
        </p:spPr>
        <p:txBody>
          <a:bodyPr lIns="0" tIns="0" rIns="0" bIns="0" anchor="ctr"/>
          <a:lstStyle/>
          <a:p>
            <a:pPr marL="0" marR="0" lvl="0" indent="0" defTabSz="45720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1" name="Shape 361"/>
          <p:cNvSpPr/>
          <p:nvPr/>
        </p:nvSpPr>
        <p:spPr>
          <a:xfrm>
            <a:off x="5956300" y="3033712"/>
            <a:ext cx="2743200" cy="135421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defTabSz="457200" eaLnBrk="1" fontAlgn="auto" latinLnBrk="0" hangingPunct="1">
              <a:lnSpc>
                <a:spcPct val="100000"/>
              </a:lnSpc>
              <a:spcBef>
                <a:spcPts val="700"/>
              </a:spcBef>
              <a:spcAft>
                <a:spcPts val="0"/>
              </a:spcAft>
              <a:buClrTx/>
              <a:buSzTx/>
              <a:buFontTx/>
              <a:buNone/>
              <a:tabLst/>
              <a:defRPr/>
            </a:pPr>
            <a:r>
              <a:rPr kumimoji="0" sz="1200" b="1" i="0" u="sng"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Significant  Distress or Loss of Function</a:t>
            </a:r>
            <a:r>
              <a:rPr kumimoji="0" sz="12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a:t>
            </a:r>
            <a:endParaRPr kumimoji="0" sz="12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Great difficulty in falling asleep or staying asleep</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Withdrawal from social or recreational activities</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Uncharacteristic outbursts of rage/despair/panic </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Great difficulty controlling emotions</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Significant negative thoughts about self or future </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Loss of usual concern for moral values</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Unhelpful coping </a:t>
            </a:r>
            <a:r>
              <a:rPr kumimoji="0" lang="en-GB" sz="1000" b="1" i="0" u="none" strike="noStrike" kern="0" cap="none" spc="0" normalizeH="0" baseline="0" noProof="0" dirty="0" err="1">
                <a:ln>
                  <a:noFill/>
                </a:ln>
                <a:solidFill>
                  <a:sysClr val="windowText" lastClr="000000"/>
                </a:solidFill>
                <a:effectLst/>
                <a:uLnTx/>
                <a:uFillTx/>
                <a:latin typeface="Arial Narrow"/>
                <a:ea typeface="Arial Narrow"/>
                <a:cs typeface="Arial Narrow"/>
                <a:sym typeface="Arial Narrow"/>
              </a:rPr>
              <a:t>behavior</a:t>
            </a: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(e.g. alcohol)</a:t>
            </a:r>
          </a:p>
        </p:txBody>
      </p:sp>
      <p:sp>
        <p:nvSpPr>
          <p:cNvPr id="362" name="Shape 362"/>
          <p:cNvSpPr/>
          <p:nvPr/>
        </p:nvSpPr>
        <p:spPr>
          <a:xfrm>
            <a:off x="2962275" y="2617787"/>
            <a:ext cx="533400" cy="320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900"/>
              </a:spcBef>
              <a:defRPr sz="1600" b="1" i="1">
                <a:latin typeface="Arial Narrow"/>
                <a:ea typeface="Arial Narrow"/>
                <a:cs typeface="Arial Narrow"/>
                <a:sym typeface="Arial Narrow"/>
              </a:defRPr>
            </a:lvl1pPr>
          </a:lstStyle>
          <a:p>
            <a:pPr marL="0" marR="0" lvl="0" indent="0" defTabSz="457200" eaLnBrk="1" fontAlgn="auto" latinLnBrk="0" hangingPunct="1">
              <a:lnSpc>
                <a:spcPct val="100000"/>
              </a:lnSpc>
              <a:spcBef>
                <a:spcPts val="900"/>
              </a:spcBef>
              <a:spcAft>
                <a:spcPts val="0"/>
              </a:spcAft>
              <a:buClrTx/>
              <a:buSzTx/>
              <a:buFontTx/>
              <a:buNone/>
              <a:tabLst/>
              <a:defRPr sz="1800" b="0" i="0"/>
            </a:pPr>
            <a:r>
              <a:rPr kumimoji="0" sz="1600" b="1" i="1" u="none" strike="noStrike" kern="0" cap="none" spc="0" normalizeH="0" baseline="0" noProof="0">
                <a:ln>
                  <a:noFill/>
                </a:ln>
                <a:solidFill>
                  <a:sysClr val="windowText" lastClr="000000"/>
                </a:solidFill>
                <a:effectLst/>
                <a:uLnTx/>
                <a:uFillTx/>
                <a:latin typeface="Arial Narrow"/>
                <a:sym typeface="Arial Narrow"/>
              </a:rPr>
              <a:t>YES</a:t>
            </a:r>
          </a:p>
        </p:txBody>
      </p:sp>
      <p:sp>
        <p:nvSpPr>
          <p:cNvPr id="363" name="Shape 363"/>
          <p:cNvSpPr/>
          <p:nvPr/>
        </p:nvSpPr>
        <p:spPr>
          <a:xfrm>
            <a:off x="5472064" y="4943022"/>
            <a:ext cx="406400" cy="11963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15635" y="0"/>
                  <a:pt x="10800" y="806"/>
                  <a:pt x="10800" y="1800"/>
                </a:cubicBezTo>
                <a:lnTo>
                  <a:pt x="10800" y="9000"/>
                </a:lnTo>
                <a:cubicBezTo>
                  <a:pt x="10800" y="9994"/>
                  <a:pt x="5965" y="10800"/>
                  <a:pt x="0" y="10800"/>
                </a:cubicBezTo>
                <a:lnTo>
                  <a:pt x="0" y="10800"/>
                </a:lnTo>
                <a:cubicBezTo>
                  <a:pt x="5965" y="10800"/>
                  <a:pt x="10800" y="11606"/>
                  <a:pt x="10800" y="12600"/>
                </a:cubicBezTo>
                <a:lnTo>
                  <a:pt x="10800" y="19800"/>
                </a:lnTo>
                <a:cubicBezTo>
                  <a:pt x="10800" y="20794"/>
                  <a:pt x="15635" y="21600"/>
                  <a:pt x="21600" y="21600"/>
                </a:cubicBezTo>
              </a:path>
            </a:pathLst>
          </a:custGeom>
          <a:ln w="63500">
            <a:solidFill>
              <a:srgbClr val="FF3300"/>
            </a:solidFill>
            <a:round/>
          </a:ln>
        </p:spPr>
        <p:txBody>
          <a:bodyPr lIns="0" tIns="0" rIns="0" bIns="0" anchor="ctr"/>
          <a:lstStyle/>
          <a:p>
            <a:pPr marL="0" marR="0" lvl="0" indent="0" defTabSz="45720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4" name="Shape 364"/>
          <p:cNvSpPr/>
          <p:nvPr/>
        </p:nvSpPr>
        <p:spPr>
          <a:xfrm>
            <a:off x="5956300" y="4822825"/>
            <a:ext cx="2847975" cy="8280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defTabSz="457200" eaLnBrk="1" fontAlgn="auto" latinLnBrk="0" hangingPunct="1">
              <a:lnSpc>
                <a:spcPct val="100000"/>
              </a:lnSpc>
              <a:spcBef>
                <a:spcPts val="700"/>
              </a:spcBef>
              <a:spcAft>
                <a:spcPts val="0"/>
              </a:spcAft>
              <a:buClrTx/>
              <a:buSzTx/>
              <a:buFontTx/>
              <a:buNone/>
              <a:tabLst/>
              <a:defRPr/>
            </a:pPr>
            <a:r>
              <a:rPr kumimoji="0" sz="1200" b="1" i="0" u="sng"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Highly Distressed or Loss of Function</a:t>
            </a:r>
            <a:r>
              <a:rPr kumimoji="0" sz="12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a:t>
            </a:r>
            <a:endParaRPr kumimoji="0" sz="12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Difficulties lasting for more than several weeks</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Failure to cope</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Unable to continue as is</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Problems that get worse over time</a:t>
            </a:r>
          </a:p>
        </p:txBody>
      </p:sp>
      <p:sp>
        <p:nvSpPr>
          <p:cNvPr id="365" name="Shape 365"/>
          <p:cNvSpPr/>
          <p:nvPr/>
        </p:nvSpPr>
        <p:spPr>
          <a:xfrm>
            <a:off x="2962275" y="3960812"/>
            <a:ext cx="523875" cy="320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900"/>
              </a:spcBef>
              <a:defRPr sz="1600" b="1" i="1">
                <a:latin typeface="Arial Narrow"/>
                <a:ea typeface="Arial Narrow"/>
                <a:cs typeface="Arial Narrow"/>
                <a:sym typeface="Arial Narrow"/>
              </a:defRPr>
            </a:lvl1pPr>
          </a:lstStyle>
          <a:p>
            <a:pPr marL="0" marR="0" lvl="0" indent="0" defTabSz="457200" eaLnBrk="1" fontAlgn="auto" latinLnBrk="0" hangingPunct="1">
              <a:lnSpc>
                <a:spcPct val="100000"/>
              </a:lnSpc>
              <a:spcBef>
                <a:spcPts val="900"/>
              </a:spcBef>
              <a:spcAft>
                <a:spcPts val="0"/>
              </a:spcAft>
              <a:buClrTx/>
              <a:buSzTx/>
              <a:buFontTx/>
              <a:buNone/>
              <a:tabLst/>
              <a:defRPr sz="1800" b="0" i="0"/>
            </a:pPr>
            <a:r>
              <a:rPr kumimoji="0" sz="1600" b="1" i="1" u="none" strike="noStrike" kern="0" cap="none" spc="0" normalizeH="0" baseline="0" noProof="0">
                <a:ln>
                  <a:noFill/>
                </a:ln>
                <a:solidFill>
                  <a:sysClr val="windowText" lastClr="000000"/>
                </a:solidFill>
                <a:effectLst/>
                <a:uLnTx/>
                <a:uFillTx/>
                <a:latin typeface="Arial Narrow"/>
                <a:sym typeface="Arial Narrow"/>
              </a:rPr>
              <a:t>YES</a:t>
            </a:r>
          </a:p>
        </p:txBody>
      </p:sp>
      <p:grpSp>
        <p:nvGrpSpPr>
          <p:cNvPr id="368" name="Group 368"/>
          <p:cNvGrpSpPr/>
          <p:nvPr/>
        </p:nvGrpSpPr>
        <p:grpSpPr>
          <a:xfrm>
            <a:off x="600075" y="2178050"/>
            <a:ext cx="1981200" cy="1207920"/>
            <a:chOff x="0" y="0"/>
            <a:chExt cx="1981200" cy="1207919"/>
          </a:xfrm>
        </p:grpSpPr>
        <p:sp>
          <p:nvSpPr>
            <p:cNvPr id="366" name="Shape 366"/>
            <p:cNvSpPr/>
            <p:nvPr/>
          </p:nvSpPr>
          <p:spPr>
            <a:xfrm>
              <a:off x="0" y="0"/>
              <a:ext cx="1980925" cy="1207920"/>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solidFill>
              <a:srgbClr val="FFFF66"/>
            </a:solidFill>
            <a:ln w="9525" cap="flat">
              <a:solidFill>
                <a:srgbClr val="000000"/>
              </a:solidFill>
              <a:prstDash val="solid"/>
              <a:round/>
            </a:ln>
            <a:effectLst>
              <a:outerShdw blurRad="63500" dist="53881" dir="2700000" rotWithShape="0">
                <a:srgbClr val="000000">
                  <a:alpha val="74996"/>
                </a:srgbClr>
              </a:outerShdw>
            </a:effectLst>
          </p:spPr>
          <p:txBody>
            <a:bodyPr wrap="square" lIns="0" tIns="0" rIns="0" bIns="0" numCol="1" anchor="t">
              <a:noAutofit/>
            </a:bodyPr>
            <a:lstStyle/>
            <a:p>
              <a:pPr marL="0" marR="0" lvl="0" indent="0" defTabSz="457200" eaLnBrk="1" fontAlgn="auto" latinLnBrk="0" hangingPunct="1">
                <a:lnSpc>
                  <a:spcPct val="100000"/>
                </a:lnSpc>
                <a:spcBef>
                  <a:spcPts val="0"/>
                </a:spcBef>
                <a:spcAft>
                  <a:spcPts val="0"/>
                </a:spcAft>
                <a:buClrTx/>
                <a:buSzTx/>
                <a:buFontTx/>
                <a:buNone/>
                <a:tabLst/>
                <a:defRPr sz="1000"/>
              </a:pPr>
              <a:endParaRPr kumimoji="0" sz="10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367" name="Shape 367"/>
            <p:cNvSpPr/>
            <p:nvPr/>
          </p:nvSpPr>
          <p:spPr>
            <a:xfrm>
              <a:off x="0" y="0"/>
              <a:ext cx="1981200" cy="1158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sz="1200" b="0" i="1" u="sng" strike="noStrike" kern="0" cap="none" spc="0" normalizeH="0" baseline="0" noProof="0">
                  <a:ln>
                    <a:noFill/>
                  </a:ln>
                  <a:solidFill>
                    <a:sysClr val="windowText" lastClr="000000"/>
                  </a:solidFill>
                  <a:effectLst/>
                  <a:uLnTx/>
                  <a:uFillTx/>
                  <a:latin typeface="Calibri"/>
                  <a:cs typeface="Calibri"/>
                  <a:sym typeface="Calibri"/>
                </a:rPr>
                <a:t>Yellow Zone (Reacting)</a:t>
              </a:r>
              <a:r>
                <a:rPr kumimoji="0" sz="1200" b="0" i="1" u="none" strike="noStrike" kern="0" cap="none" spc="0" normalizeH="0" baseline="0" noProof="0">
                  <a:ln>
                    <a:noFill/>
                  </a:ln>
                  <a:solidFill>
                    <a:sysClr val="windowText" lastClr="000000"/>
                  </a:solidFill>
                  <a:effectLst/>
                  <a:uLnTx/>
                  <a:uFillTx/>
                  <a:latin typeface="Calibri"/>
                  <a:cs typeface="Calibri"/>
                  <a:sym typeface="Calibri"/>
                </a:rPr>
                <a:t>:</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Advise on self-care (including sleep/exercise//leave)</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Actively manage work, home &amp; social stressors</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Consider mentoring/EAP etc</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Plan a review</a:t>
              </a:r>
            </a:p>
          </p:txBody>
        </p:sp>
      </p:grpSp>
      <p:grpSp>
        <p:nvGrpSpPr>
          <p:cNvPr id="371" name="Group 371"/>
          <p:cNvGrpSpPr/>
          <p:nvPr/>
        </p:nvGrpSpPr>
        <p:grpSpPr>
          <a:xfrm>
            <a:off x="609600" y="3473450"/>
            <a:ext cx="1981200" cy="1180936"/>
            <a:chOff x="0" y="0"/>
            <a:chExt cx="1981200" cy="1180935"/>
          </a:xfrm>
        </p:grpSpPr>
        <p:sp>
          <p:nvSpPr>
            <p:cNvPr id="369" name="Shape 369"/>
            <p:cNvSpPr/>
            <p:nvPr/>
          </p:nvSpPr>
          <p:spPr>
            <a:xfrm>
              <a:off x="0" y="0"/>
              <a:ext cx="1980925" cy="1180936"/>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solidFill>
              <a:srgbClr val="FF9933"/>
            </a:solidFill>
            <a:ln w="9525" cap="flat">
              <a:solidFill>
                <a:srgbClr val="000000"/>
              </a:solidFill>
              <a:prstDash val="solid"/>
              <a:round/>
            </a:ln>
            <a:effectLst>
              <a:outerShdw blurRad="63500" dist="53881" dir="2700000" rotWithShape="0">
                <a:srgbClr val="000000">
                  <a:alpha val="74996"/>
                </a:srgbClr>
              </a:outerShdw>
            </a:effectLst>
          </p:spPr>
          <p:txBody>
            <a:bodyPr wrap="square" lIns="0" tIns="0" rIns="0" bIns="0" numCol="1" anchor="t">
              <a:noAutofit/>
            </a:bodyPr>
            <a:lstStyle/>
            <a:p>
              <a:pPr marL="0" marR="0" lvl="0" indent="0" defTabSz="457200" eaLnBrk="1" fontAlgn="auto" latinLnBrk="0" hangingPunct="1">
                <a:lnSpc>
                  <a:spcPct val="100000"/>
                </a:lnSpc>
                <a:spcBef>
                  <a:spcPts val="0"/>
                </a:spcBef>
                <a:spcAft>
                  <a:spcPts val="0"/>
                </a:spcAft>
                <a:buClrTx/>
                <a:buSzTx/>
                <a:buFontTx/>
                <a:buNone/>
                <a:tabLst/>
                <a:defRPr sz="1000"/>
              </a:pPr>
              <a:endParaRPr kumimoji="0" sz="10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370" name="Shape 370"/>
            <p:cNvSpPr/>
            <p:nvPr/>
          </p:nvSpPr>
          <p:spPr>
            <a:xfrm>
              <a:off x="0" y="0"/>
              <a:ext cx="1981200" cy="1158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sz="1200" b="0" i="1" u="sng" strike="noStrike" kern="0" cap="none" spc="0" normalizeH="0" baseline="0" noProof="0">
                  <a:ln>
                    <a:noFill/>
                  </a:ln>
                  <a:solidFill>
                    <a:sysClr val="windowText" lastClr="000000"/>
                  </a:solidFill>
                  <a:effectLst/>
                  <a:uLnTx/>
                  <a:uFillTx/>
                  <a:latin typeface="Calibri"/>
                  <a:cs typeface="Calibri"/>
                  <a:sym typeface="Calibri"/>
                </a:rPr>
                <a:t>Orange Zone (Injured)</a:t>
              </a:r>
              <a:r>
                <a:rPr kumimoji="0" sz="1200" b="0" i="1" u="none" strike="noStrike" kern="0" cap="none" spc="0" normalizeH="0" baseline="0" noProof="0">
                  <a:ln>
                    <a:noFill/>
                  </a:ln>
                  <a:solidFill>
                    <a:sysClr val="windowText" lastClr="000000"/>
                  </a:solidFill>
                  <a:effectLst/>
                  <a:uLnTx/>
                  <a:uFillTx/>
                  <a:latin typeface="Calibri"/>
                  <a:cs typeface="Calibri"/>
                  <a:sym typeface="Calibri"/>
                </a:rPr>
                <a:t>:</a:t>
              </a:r>
              <a:endParaRPr kumimoji="0" sz="9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Improve self care (as above)</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Talk to manager/HR - consider temporary workplace adjustments</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Consider EAP/GP/BUPA</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Mentor and support</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a:ln>
                    <a:noFill/>
                  </a:ln>
                  <a:solidFill>
                    <a:sysClr val="windowText" lastClr="000000"/>
                  </a:solidFill>
                  <a:effectLst/>
                  <a:uLnTx/>
                  <a:uFillTx/>
                  <a:latin typeface="Calibri"/>
                  <a:cs typeface="Calibri"/>
                  <a:sym typeface="Calibri"/>
                </a:rPr>
                <a:t>  Plan a review</a:t>
              </a:r>
            </a:p>
          </p:txBody>
        </p:sp>
      </p:grpSp>
      <p:grpSp>
        <p:nvGrpSpPr>
          <p:cNvPr id="374" name="Group 374"/>
          <p:cNvGrpSpPr/>
          <p:nvPr/>
        </p:nvGrpSpPr>
        <p:grpSpPr>
          <a:xfrm>
            <a:off x="638175" y="4822825"/>
            <a:ext cx="1981200" cy="1066652"/>
            <a:chOff x="0" y="0"/>
            <a:chExt cx="1981200" cy="1066651"/>
          </a:xfrm>
        </p:grpSpPr>
        <p:sp>
          <p:nvSpPr>
            <p:cNvPr id="372" name="Shape 372"/>
            <p:cNvSpPr/>
            <p:nvPr/>
          </p:nvSpPr>
          <p:spPr>
            <a:xfrm>
              <a:off x="0" y="0"/>
              <a:ext cx="1980925" cy="1066652"/>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solidFill>
              <a:srgbClr val="FF5050"/>
            </a:solidFill>
            <a:ln w="9525" cap="flat">
              <a:solidFill>
                <a:srgbClr val="000000"/>
              </a:solidFill>
              <a:prstDash val="solid"/>
              <a:round/>
            </a:ln>
            <a:effectLst>
              <a:outerShdw blurRad="63500" dist="53881" dir="2700000" rotWithShape="0">
                <a:srgbClr val="000000">
                  <a:alpha val="74996"/>
                </a:srgbClr>
              </a:outerShdw>
            </a:effectLst>
          </p:spPr>
          <p:txBody>
            <a:bodyPr wrap="square" lIns="0" tIns="0" rIns="0" bIns="0" numCol="1" anchor="t">
              <a:noAutofit/>
            </a:bodyPr>
            <a:lstStyle/>
            <a:p>
              <a:pPr marL="0" marR="0" lvl="0" indent="0" defTabSz="457200" eaLnBrk="1" fontAlgn="auto" latinLnBrk="0" hangingPunct="1">
                <a:lnSpc>
                  <a:spcPct val="100000"/>
                </a:lnSpc>
                <a:spcBef>
                  <a:spcPts val="0"/>
                </a:spcBef>
                <a:spcAft>
                  <a:spcPts val="0"/>
                </a:spcAft>
                <a:buClrTx/>
                <a:buSzTx/>
                <a:buFontTx/>
                <a:buNone/>
                <a:tabLst/>
                <a:defRPr sz="1000"/>
              </a:pPr>
              <a:endParaRPr kumimoji="0" sz="10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373" name="Shape 373"/>
            <p:cNvSpPr/>
            <p:nvPr/>
          </p:nvSpPr>
          <p:spPr>
            <a:xfrm>
              <a:off x="0" y="0"/>
              <a:ext cx="1981200" cy="904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sz="1200" b="0" i="1" u="sng" strike="noStrike" kern="0" cap="none" spc="0" normalizeH="0" baseline="0" noProof="0" dirty="0">
                  <a:ln>
                    <a:noFill/>
                  </a:ln>
                  <a:solidFill>
                    <a:sysClr val="windowText" lastClr="000000"/>
                  </a:solidFill>
                  <a:effectLst/>
                  <a:uLnTx/>
                  <a:uFillTx/>
                  <a:latin typeface="Calibri"/>
                  <a:cs typeface="Calibri"/>
                  <a:sym typeface="Calibri"/>
                </a:rPr>
                <a:t>Red Zone (Ill)</a:t>
              </a:r>
              <a:r>
                <a:rPr kumimoji="0" sz="1200" b="0" i="1" u="none" strike="noStrike" kern="0" cap="none" spc="0" normalizeH="0" baseline="0" noProof="0" dirty="0">
                  <a:ln>
                    <a:noFill/>
                  </a:ln>
                  <a:solidFill>
                    <a:sysClr val="windowText" lastClr="000000"/>
                  </a:solidFill>
                  <a:effectLst/>
                  <a:uLnTx/>
                  <a:uFillTx/>
                  <a:latin typeface="Calibri"/>
                  <a:cs typeface="Calibri"/>
                  <a:sym typeface="Calibri"/>
                </a:rPr>
                <a:t>:</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dirty="0">
                  <a:ln>
                    <a:noFill/>
                  </a:ln>
                  <a:solidFill>
                    <a:sysClr val="windowText" lastClr="000000"/>
                  </a:solidFill>
                  <a:effectLst/>
                  <a:uLnTx/>
                  <a:uFillTx/>
                  <a:latin typeface="Calibri"/>
                  <a:cs typeface="Calibri"/>
                  <a:sym typeface="Calibri"/>
                </a:rPr>
                <a:t>  Advise/support them to see GP</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dirty="0">
                  <a:ln>
                    <a:noFill/>
                  </a:ln>
                  <a:solidFill>
                    <a:sysClr val="windowText" lastClr="000000"/>
                  </a:solidFill>
                  <a:effectLst/>
                  <a:uLnTx/>
                  <a:uFillTx/>
                  <a:latin typeface="Calibri"/>
                  <a:cs typeface="Calibri"/>
                  <a:sym typeface="Calibri"/>
                </a:rPr>
                <a:t>  Consider EAP/BUPA/</a:t>
              </a:r>
              <a:r>
                <a:rPr kumimoji="0" sz="900" b="0" i="0" u="none" strike="noStrike" kern="0" cap="none" spc="0" normalizeH="0" baseline="0" noProof="0" dirty="0" err="1">
                  <a:ln>
                    <a:noFill/>
                  </a:ln>
                  <a:solidFill>
                    <a:sysClr val="windowText" lastClr="000000"/>
                  </a:solidFill>
                  <a:effectLst/>
                  <a:uLnTx/>
                  <a:uFillTx/>
                  <a:latin typeface="Calibri"/>
                  <a:cs typeface="Calibri"/>
                  <a:sym typeface="Calibri"/>
                </a:rPr>
                <a:t>Occ</a:t>
              </a:r>
              <a:r>
                <a:rPr kumimoji="0" sz="900" b="0" i="0" u="none" strike="noStrike" kern="0" cap="none" spc="0" normalizeH="0" baseline="0" noProof="0" dirty="0">
                  <a:ln>
                    <a:noFill/>
                  </a:ln>
                  <a:solidFill>
                    <a:sysClr val="windowText" lastClr="000000"/>
                  </a:solidFill>
                  <a:effectLst/>
                  <a:uLnTx/>
                  <a:uFillTx/>
                  <a:latin typeface="Calibri"/>
                  <a:cs typeface="Calibri"/>
                  <a:sym typeface="Calibri"/>
                </a:rPr>
                <a:t> Health</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dirty="0">
                  <a:ln>
                    <a:noFill/>
                  </a:ln>
                  <a:solidFill>
                    <a:sysClr val="windowText" lastClr="000000"/>
                  </a:solidFill>
                  <a:effectLst/>
                  <a:uLnTx/>
                  <a:uFillTx/>
                  <a:latin typeface="Calibri"/>
                  <a:cs typeface="Calibri"/>
                  <a:sym typeface="Calibri"/>
                </a:rPr>
                <a:t>  Ensure ‘treatment compliance’</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dirty="0">
                  <a:ln>
                    <a:noFill/>
                  </a:ln>
                  <a:solidFill>
                    <a:sysClr val="windowText" lastClr="000000"/>
                  </a:solidFill>
                  <a:effectLst/>
                  <a:uLnTx/>
                  <a:uFillTx/>
                  <a:latin typeface="Calibri"/>
                  <a:cs typeface="Calibri"/>
                  <a:sym typeface="Calibri"/>
                </a:rPr>
                <a:t>  Mentor back to work if possible</a:t>
              </a:r>
            </a:p>
            <a:p>
              <a:pPr marL="0" marR="0" lvl="0" indent="0" defTabSz="457200" eaLnBrk="1" fontAlgn="auto" latinLnBrk="0" hangingPunct="1">
                <a:lnSpc>
                  <a:spcPct val="100000"/>
                </a:lnSpc>
                <a:spcBef>
                  <a:spcPts val="0"/>
                </a:spcBef>
                <a:spcAft>
                  <a:spcPts val="0"/>
                </a:spcAft>
                <a:buClrTx/>
                <a:buSzPct val="100000"/>
                <a:buFontTx/>
                <a:buChar char="•"/>
                <a:tabLst/>
                <a:defRPr/>
              </a:pPr>
              <a:r>
                <a:rPr kumimoji="0" sz="900" b="0" i="0" u="none" strike="noStrike" kern="0" cap="none" spc="0" normalizeH="0" baseline="0" noProof="0" dirty="0">
                  <a:ln>
                    <a:noFill/>
                  </a:ln>
                  <a:solidFill>
                    <a:sysClr val="windowText" lastClr="000000"/>
                  </a:solidFill>
                  <a:effectLst/>
                  <a:uLnTx/>
                  <a:uFillTx/>
                  <a:latin typeface="Calibri"/>
                  <a:cs typeface="Calibri"/>
                  <a:sym typeface="Calibri"/>
                </a:rPr>
                <a:t>  Liaise with HR/boss</a:t>
              </a:r>
            </a:p>
          </p:txBody>
        </p:sp>
      </p:grpSp>
      <p:grpSp>
        <p:nvGrpSpPr>
          <p:cNvPr id="377" name="Group 377"/>
          <p:cNvGrpSpPr/>
          <p:nvPr/>
        </p:nvGrpSpPr>
        <p:grpSpPr>
          <a:xfrm>
            <a:off x="3352800" y="2540000"/>
            <a:ext cx="2209800" cy="838200"/>
            <a:chOff x="0" y="0"/>
            <a:chExt cx="2209800" cy="838200"/>
          </a:xfrm>
        </p:grpSpPr>
        <p:sp>
          <p:nvSpPr>
            <p:cNvPr id="375" name="Shape 375"/>
            <p:cNvSpPr/>
            <p:nvPr/>
          </p:nvSpPr>
          <p:spPr>
            <a:xfrm>
              <a:off x="0" y="0"/>
              <a:ext cx="2209800" cy="8382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close/>
                </a:path>
              </a:pathLst>
            </a:custGeom>
            <a:solidFill>
              <a:srgbClr val="FFFFFF"/>
            </a:solidFill>
            <a:ln w="9525" cap="flat">
              <a:solidFill>
                <a:srgbClr val="000000"/>
              </a:solidFill>
              <a:prstDash val="solid"/>
              <a:round/>
            </a:ln>
            <a:effectLst>
              <a:outerShdw blurRad="63500" dist="53881" dir="2700000" rotWithShape="0">
                <a:srgbClr val="000000">
                  <a:alpha val="74996"/>
                </a:srgbClr>
              </a:outerShdw>
            </a:effectLst>
          </p:spPr>
          <p:txBody>
            <a:bodyPr wrap="square" lIns="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sz="800"/>
              </a:pPr>
              <a:endParaRPr kumimoji="0" sz="8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376" name="Shape 376"/>
            <p:cNvSpPr/>
            <p:nvPr/>
          </p:nvSpPr>
          <p:spPr>
            <a:xfrm>
              <a:off x="552450" y="170180"/>
              <a:ext cx="1104900" cy="497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sym typeface="Calibri"/>
                </a:rPr>
                <a:t>Low to moderate </a:t>
              </a:r>
              <a:r>
                <a:rPr kumimoji="0" sz="1000" b="0" i="0" u="none" strike="noStrike" kern="0" cap="none" spc="0" normalizeH="0" baseline="0" noProof="0" dirty="0" err="1">
                  <a:ln>
                    <a:noFill/>
                  </a:ln>
                  <a:solidFill>
                    <a:sysClr val="windowText" lastClr="000000"/>
                  </a:solidFill>
                  <a:effectLst/>
                  <a:uLnTx/>
                  <a:uFillTx/>
                  <a:latin typeface="Calibri"/>
                  <a:cs typeface="Calibri"/>
                  <a:sym typeface="Calibri"/>
                </a:rPr>
                <a:t>StRaW</a:t>
              </a:r>
              <a:r>
                <a:rPr kumimoji="0" sz="1000" b="0" i="0" u="none" strike="noStrike" kern="0" cap="none" spc="0" normalizeH="0" baseline="0" noProof="0" dirty="0">
                  <a:ln>
                    <a:noFill/>
                  </a:ln>
                  <a:solidFill>
                    <a:sysClr val="windowText" lastClr="000000"/>
                  </a:solidFill>
                  <a:effectLst/>
                  <a:uLnTx/>
                  <a:uFillTx/>
                  <a:latin typeface="Calibri"/>
                  <a:cs typeface="Calibri"/>
                  <a:sym typeface="Calibri"/>
                </a:rPr>
                <a:t> score</a:t>
              </a:r>
            </a:p>
            <a:p>
              <a:pPr marL="0" marR="0" lvl="0" indent="0" algn="ctr" defTabSz="457200"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Calibri"/>
                  <a:cs typeface="Calibri"/>
                  <a:sym typeface="Calibri"/>
                </a:rPr>
                <a:t>(5-8)*</a:t>
              </a:r>
            </a:p>
          </p:txBody>
        </p:sp>
      </p:grpSp>
      <p:grpSp>
        <p:nvGrpSpPr>
          <p:cNvPr id="380" name="Group 380"/>
          <p:cNvGrpSpPr/>
          <p:nvPr/>
        </p:nvGrpSpPr>
        <p:grpSpPr>
          <a:xfrm>
            <a:off x="3390900" y="3881437"/>
            <a:ext cx="2133600" cy="838201"/>
            <a:chOff x="0" y="0"/>
            <a:chExt cx="2133600" cy="838200"/>
          </a:xfrm>
        </p:grpSpPr>
        <p:sp>
          <p:nvSpPr>
            <p:cNvPr id="378" name="Shape 378"/>
            <p:cNvSpPr/>
            <p:nvPr/>
          </p:nvSpPr>
          <p:spPr>
            <a:xfrm>
              <a:off x="0" y="0"/>
              <a:ext cx="2133600" cy="8382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close/>
                </a:path>
              </a:pathLst>
            </a:custGeom>
            <a:solidFill>
              <a:srgbClr val="FFFFFF"/>
            </a:solidFill>
            <a:ln w="9525" cap="flat">
              <a:solidFill>
                <a:srgbClr val="000000"/>
              </a:solidFill>
              <a:prstDash val="solid"/>
              <a:round/>
            </a:ln>
            <a:effectLst>
              <a:outerShdw blurRad="63500" dist="53881" dir="2700000" rotWithShape="0">
                <a:srgbClr val="000000">
                  <a:alpha val="74996"/>
                </a:srgbClr>
              </a:outerShdw>
            </a:effectLst>
          </p:spPr>
          <p:txBody>
            <a:bodyPr wrap="square" lIns="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sz="800"/>
              </a:pPr>
              <a:endParaRPr kumimoji="0" sz="8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379" name="Shape 379"/>
            <p:cNvSpPr/>
            <p:nvPr/>
          </p:nvSpPr>
          <p:spPr>
            <a:xfrm>
              <a:off x="533400" y="170180"/>
              <a:ext cx="1066800" cy="497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Calibri"/>
                  <a:cs typeface="Calibri"/>
                  <a:sym typeface="Calibri"/>
                </a:rPr>
                <a:t>Moderate to high StRaW score?</a:t>
              </a:r>
            </a:p>
            <a:p>
              <a:pPr marL="0" marR="0" lvl="0" indent="0" algn="ctr" defTabSz="457200"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a:ln>
                    <a:noFill/>
                  </a:ln>
                  <a:solidFill>
                    <a:sysClr val="windowText" lastClr="000000"/>
                  </a:solidFill>
                  <a:effectLst/>
                  <a:uLnTx/>
                  <a:uFillTx/>
                  <a:latin typeface="Calibri"/>
                  <a:cs typeface="Calibri"/>
                  <a:sym typeface="Calibri"/>
                </a:rPr>
                <a:t>(9-13)*</a:t>
              </a:r>
            </a:p>
          </p:txBody>
        </p:sp>
      </p:grpSp>
      <p:sp>
        <p:nvSpPr>
          <p:cNvPr id="381" name="Shape 381"/>
          <p:cNvSpPr/>
          <p:nvPr/>
        </p:nvSpPr>
        <p:spPr>
          <a:xfrm>
            <a:off x="4500562" y="2133600"/>
            <a:ext cx="533401" cy="3200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900"/>
              </a:spcBef>
              <a:defRPr sz="1600" b="1" i="1">
                <a:latin typeface="Arial Narrow"/>
                <a:ea typeface="Arial Narrow"/>
                <a:cs typeface="Arial Narrow"/>
                <a:sym typeface="Arial Narrow"/>
              </a:defRPr>
            </a:lvl1pPr>
          </a:lstStyle>
          <a:p>
            <a:pPr marL="0" marR="0" lvl="0" indent="0" defTabSz="457200" eaLnBrk="1" fontAlgn="auto" latinLnBrk="0" hangingPunct="1">
              <a:lnSpc>
                <a:spcPct val="100000"/>
              </a:lnSpc>
              <a:spcBef>
                <a:spcPts val="900"/>
              </a:spcBef>
              <a:spcAft>
                <a:spcPts val="0"/>
              </a:spcAft>
              <a:buClrTx/>
              <a:buSzTx/>
              <a:buFontTx/>
              <a:buNone/>
              <a:tabLst/>
              <a:defRPr sz="1800" b="0" i="0"/>
            </a:pPr>
            <a:r>
              <a:rPr kumimoji="0" sz="1600" b="1" i="1" u="none" strike="noStrike" kern="0" cap="none" spc="0" normalizeH="0" baseline="0" noProof="0">
                <a:ln>
                  <a:noFill/>
                </a:ln>
                <a:solidFill>
                  <a:sysClr val="windowText" lastClr="000000"/>
                </a:solidFill>
                <a:effectLst/>
                <a:uLnTx/>
                <a:uFillTx/>
                <a:latin typeface="Arial Narrow"/>
                <a:sym typeface="Arial Narrow"/>
              </a:rPr>
              <a:t>NO</a:t>
            </a:r>
          </a:p>
        </p:txBody>
      </p:sp>
      <p:sp>
        <p:nvSpPr>
          <p:cNvPr id="382" name="Shape 382"/>
          <p:cNvSpPr/>
          <p:nvPr/>
        </p:nvSpPr>
        <p:spPr>
          <a:xfrm>
            <a:off x="4458970" y="3373437"/>
            <a:ext cx="1" cy="533401"/>
          </a:xfrm>
          <a:prstGeom prst="line">
            <a:avLst/>
          </a:prstGeom>
          <a:ln w="38100">
            <a:solidFill/>
            <a:round/>
            <a:tailEnd type="triangle"/>
          </a:ln>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383" name="Shape 383"/>
          <p:cNvSpPr/>
          <p:nvPr/>
        </p:nvSpPr>
        <p:spPr>
          <a:xfrm>
            <a:off x="4500562" y="3514725"/>
            <a:ext cx="533401" cy="3200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900"/>
              </a:spcBef>
              <a:defRPr sz="1600" b="1" i="1">
                <a:latin typeface="Arial Narrow"/>
                <a:ea typeface="Arial Narrow"/>
                <a:cs typeface="Arial Narrow"/>
                <a:sym typeface="Arial Narrow"/>
              </a:defRPr>
            </a:lvl1pPr>
          </a:lstStyle>
          <a:p>
            <a:pPr marL="0" marR="0" lvl="0" indent="0" defTabSz="457200" eaLnBrk="1" fontAlgn="auto" latinLnBrk="0" hangingPunct="1">
              <a:lnSpc>
                <a:spcPct val="100000"/>
              </a:lnSpc>
              <a:spcBef>
                <a:spcPts val="900"/>
              </a:spcBef>
              <a:spcAft>
                <a:spcPts val="0"/>
              </a:spcAft>
              <a:buClrTx/>
              <a:buSzTx/>
              <a:buFontTx/>
              <a:buNone/>
              <a:tabLst/>
              <a:defRPr sz="1800" b="0" i="0"/>
            </a:pPr>
            <a:r>
              <a:rPr kumimoji="0" sz="1600" b="1" i="1" u="none" strike="noStrike" kern="0" cap="none" spc="0" normalizeH="0" baseline="0" noProof="0">
                <a:ln>
                  <a:noFill/>
                </a:ln>
                <a:solidFill>
                  <a:sysClr val="windowText" lastClr="000000"/>
                </a:solidFill>
                <a:effectLst/>
                <a:uLnTx/>
                <a:uFillTx/>
                <a:latin typeface="Arial Narrow"/>
                <a:sym typeface="Arial Narrow"/>
              </a:rPr>
              <a:t>NO</a:t>
            </a:r>
          </a:p>
        </p:txBody>
      </p:sp>
      <p:sp>
        <p:nvSpPr>
          <p:cNvPr id="384" name="Shape 384"/>
          <p:cNvSpPr/>
          <p:nvPr/>
        </p:nvSpPr>
        <p:spPr>
          <a:xfrm flipH="1" flipV="1">
            <a:off x="2647950" y="5553391"/>
            <a:ext cx="742950" cy="15241"/>
          </a:xfrm>
          <a:prstGeom prst="line">
            <a:avLst/>
          </a:prstGeom>
          <a:ln w="38100">
            <a:solidFill/>
            <a:round/>
            <a:tailEnd type="triangle"/>
          </a:ln>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385" name="Shape 385"/>
          <p:cNvSpPr/>
          <p:nvPr/>
        </p:nvSpPr>
        <p:spPr>
          <a:xfrm>
            <a:off x="4500562" y="4686300"/>
            <a:ext cx="800101" cy="7924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900"/>
              </a:spcBef>
              <a:defRPr sz="1600" b="1" i="1">
                <a:latin typeface="Arial Narrow"/>
                <a:ea typeface="Arial Narrow"/>
                <a:cs typeface="Arial Narrow"/>
                <a:sym typeface="Arial Narrow"/>
              </a:defRPr>
            </a:lvl1pPr>
          </a:lstStyle>
          <a:p>
            <a:pPr marL="0" marR="0" lvl="0" indent="0" defTabSz="457200" eaLnBrk="1" fontAlgn="auto" latinLnBrk="0" hangingPunct="1">
              <a:lnSpc>
                <a:spcPct val="100000"/>
              </a:lnSpc>
              <a:spcBef>
                <a:spcPts val="900"/>
              </a:spcBef>
              <a:spcAft>
                <a:spcPts val="0"/>
              </a:spcAft>
              <a:buClrTx/>
              <a:buSzTx/>
              <a:buFontTx/>
              <a:buNone/>
              <a:tabLst/>
              <a:defRPr sz="1800" b="0" i="0"/>
            </a:pPr>
            <a:r>
              <a:rPr kumimoji="0" sz="1600" b="1" i="1" u="none" strike="noStrike" kern="0" cap="none" spc="0" normalizeH="0" baseline="0" noProof="0">
                <a:ln>
                  <a:noFill/>
                </a:ln>
                <a:solidFill>
                  <a:sysClr val="windowText" lastClr="000000"/>
                </a:solidFill>
                <a:effectLst/>
                <a:uLnTx/>
                <a:uFillTx/>
                <a:latin typeface="Arial Narrow"/>
                <a:sym typeface="Arial Narrow"/>
              </a:rPr>
              <a:t>NO</a:t>
            </a:r>
            <a:endParaRPr kumimoji="0" sz="1600" b="1" i="1" u="none" strike="noStrike" kern="0" cap="none" spc="0" normalizeH="0" baseline="0" noProof="0">
              <a:ln>
                <a:noFill/>
              </a:ln>
              <a:solidFill>
                <a:srgbClr val="41535D"/>
              </a:solidFill>
              <a:effectLst/>
              <a:uLnTx/>
              <a:uFillTx/>
              <a:latin typeface="Arial Narrow"/>
              <a:sym typeface="Arial Narrow"/>
            </a:endParaRPr>
          </a:p>
        </p:txBody>
      </p:sp>
      <p:grpSp>
        <p:nvGrpSpPr>
          <p:cNvPr id="388" name="Group 388"/>
          <p:cNvGrpSpPr/>
          <p:nvPr/>
        </p:nvGrpSpPr>
        <p:grpSpPr>
          <a:xfrm>
            <a:off x="3468598" y="5082540"/>
            <a:ext cx="1924933" cy="972457"/>
            <a:chOff x="-197569" y="20077"/>
            <a:chExt cx="2188765" cy="708025"/>
          </a:xfrm>
        </p:grpSpPr>
        <p:sp>
          <p:nvSpPr>
            <p:cNvPr id="386" name="Shape 386"/>
            <p:cNvSpPr/>
            <p:nvPr/>
          </p:nvSpPr>
          <p:spPr>
            <a:xfrm>
              <a:off x="-197569" y="20077"/>
              <a:ext cx="2188765" cy="708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close/>
                </a:path>
              </a:pathLst>
            </a:custGeom>
            <a:solidFill>
              <a:srgbClr val="FFFFFF"/>
            </a:solidFill>
            <a:ln w="9525" cap="flat">
              <a:solidFill>
                <a:srgbClr val="000000"/>
              </a:solidFill>
              <a:prstDash val="solid"/>
              <a:round/>
            </a:ln>
            <a:effectLst>
              <a:outerShdw blurRad="63500" dist="53881" dir="2700000" rotWithShape="0">
                <a:srgbClr val="000000">
                  <a:alpha val="74996"/>
                </a:srgbClr>
              </a:outerShdw>
            </a:effectLst>
          </p:spPr>
          <p:txBody>
            <a:bodyPr wrap="square" lIns="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sz="1000"/>
              </a:pPr>
              <a:endParaRPr kumimoji="0" sz="1000" b="0" i="0" u="none" strike="noStrike" kern="0" cap="none" spc="0" normalizeH="0" baseline="0" noProof="0">
                <a:ln>
                  <a:noFill/>
                </a:ln>
                <a:solidFill>
                  <a:sysClr val="windowText" lastClr="000000"/>
                </a:solidFill>
                <a:effectLst/>
                <a:uLnTx/>
                <a:uFillTx/>
                <a:latin typeface="Calibri"/>
                <a:cs typeface="Calibri"/>
                <a:sym typeface="Calibri"/>
              </a:endParaRPr>
            </a:p>
          </p:txBody>
        </p:sp>
        <p:sp>
          <p:nvSpPr>
            <p:cNvPr id="387" name="Shape 387"/>
            <p:cNvSpPr/>
            <p:nvPr/>
          </p:nvSpPr>
          <p:spPr>
            <a:xfrm>
              <a:off x="454025" y="105092"/>
              <a:ext cx="908050" cy="497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sym typeface="Calibri"/>
                </a:rPr>
                <a:t>High </a:t>
              </a:r>
              <a:r>
                <a:rPr kumimoji="0" sz="1000" b="0" i="0" u="none" strike="noStrike" kern="0" cap="none" spc="0" normalizeH="0" baseline="0" noProof="0" dirty="0" err="1">
                  <a:ln>
                    <a:noFill/>
                  </a:ln>
                  <a:solidFill>
                    <a:sysClr val="windowText" lastClr="000000"/>
                  </a:solidFill>
                  <a:effectLst/>
                  <a:uLnTx/>
                  <a:uFillTx/>
                  <a:latin typeface="Calibri"/>
                  <a:cs typeface="Calibri"/>
                  <a:sym typeface="Calibri"/>
                </a:rPr>
                <a:t>StRaW</a:t>
              </a:r>
              <a:r>
                <a:rPr kumimoji="0" sz="1000" b="0" i="0" u="none" strike="noStrike" kern="0" cap="none" spc="0" normalizeH="0" baseline="0" noProof="0" dirty="0">
                  <a:ln>
                    <a:noFill/>
                  </a:ln>
                  <a:solidFill>
                    <a:sysClr val="windowText" lastClr="000000"/>
                  </a:solidFill>
                  <a:effectLst/>
                  <a:uLnTx/>
                  <a:uFillTx/>
                  <a:latin typeface="Calibri"/>
                  <a:cs typeface="Calibri"/>
                  <a:sym typeface="Calibri"/>
                </a:rPr>
                <a:t> score?</a:t>
              </a:r>
            </a:p>
            <a:p>
              <a:pPr marL="0" marR="0" lvl="0" indent="0" algn="ctr" defTabSz="457200"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Calibri"/>
                  <a:cs typeface="Calibri"/>
                  <a:sym typeface="Calibri"/>
                </a:rPr>
                <a:t>(14+)*</a:t>
              </a:r>
            </a:p>
          </p:txBody>
        </p:sp>
      </p:grpSp>
      <p:sp>
        <p:nvSpPr>
          <p:cNvPr id="389" name="Shape 389"/>
          <p:cNvSpPr/>
          <p:nvPr/>
        </p:nvSpPr>
        <p:spPr>
          <a:xfrm>
            <a:off x="4457700" y="4719637"/>
            <a:ext cx="0" cy="423863"/>
          </a:xfrm>
          <a:prstGeom prst="line">
            <a:avLst/>
          </a:prstGeom>
          <a:ln w="38100">
            <a:solidFill/>
            <a:round/>
            <a:tailEnd type="triangle"/>
          </a:ln>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390" name="Shape 390"/>
          <p:cNvSpPr/>
          <p:nvPr/>
        </p:nvSpPr>
        <p:spPr>
          <a:xfrm>
            <a:off x="2962275" y="5143500"/>
            <a:ext cx="533400"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900"/>
              </a:spcBef>
              <a:defRPr sz="1600" b="1" i="1">
                <a:latin typeface="Arial Narrow"/>
                <a:ea typeface="Arial Narrow"/>
                <a:cs typeface="Arial Narrow"/>
                <a:sym typeface="Arial Narrow"/>
              </a:defRPr>
            </a:lvl1pPr>
          </a:lstStyle>
          <a:p>
            <a:pPr marL="0" marR="0" lvl="0" indent="0" defTabSz="457200" eaLnBrk="1" fontAlgn="auto" latinLnBrk="0" hangingPunct="1">
              <a:lnSpc>
                <a:spcPct val="100000"/>
              </a:lnSpc>
              <a:spcBef>
                <a:spcPts val="900"/>
              </a:spcBef>
              <a:spcAft>
                <a:spcPts val="0"/>
              </a:spcAft>
              <a:buClrTx/>
              <a:buSzTx/>
              <a:buFontTx/>
              <a:buNone/>
              <a:tabLst/>
              <a:defRPr sz="1800" b="0" i="0"/>
            </a:pPr>
            <a:r>
              <a:rPr kumimoji="0" sz="1600" b="1" i="1" u="none" strike="noStrike" kern="0" cap="none" spc="0" normalizeH="0" baseline="0" noProof="0">
                <a:ln>
                  <a:noFill/>
                </a:ln>
                <a:solidFill>
                  <a:sysClr val="windowText" lastClr="000000"/>
                </a:solidFill>
                <a:effectLst/>
                <a:uLnTx/>
                <a:uFillTx/>
                <a:latin typeface="Arial Narrow"/>
                <a:sym typeface="Arial Narrow"/>
              </a:rPr>
              <a:t>YES</a:t>
            </a:r>
          </a:p>
        </p:txBody>
      </p:sp>
      <p:sp>
        <p:nvSpPr>
          <p:cNvPr id="391" name="Shape 391"/>
          <p:cNvSpPr/>
          <p:nvPr/>
        </p:nvSpPr>
        <p:spPr>
          <a:xfrm>
            <a:off x="5956300" y="985519"/>
            <a:ext cx="2743200" cy="688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defTabSz="457200" eaLnBrk="1" fontAlgn="auto" latinLnBrk="0" hangingPunct="1">
              <a:lnSpc>
                <a:spcPct val="100000"/>
              </a:lnSpc>
              <a:spcBef>
                <a:spcPts val="700"/>
              </a:spcBef>
              <a:spcAft>
                <a:spcPts val="0"/>
              </a:spcAft>
              <a:buClrTx/>
              <a:buSzTx/>
              <a:buFontTx/>
              <a:buNone/>
              <a:tabLst/>
              <a:defRPr/>
            </a:pPr>
            <a:r>
              <a:rPr kumimoji="0" sz="1200" b="1" i="0" u="sng"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No Distress or Loss of Function</a:t>
            </a:r>
            <a:r>
              <a:rPr kumimoji="0" sz="12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a:t>
            </a:r>
            <a:endParaRPr kumimoji="0" sz="12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No major problems</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a:p>
            <a:pPr marL="0" marR="0" lvl="0" indent="0" defTabSz="457200" eaLnBrk="1" fontAlgn="auto" latinLnBrk="0" hangingPunct="1">
              <a:lnSpc>
                <a:spcPct val="100000"/>
              </a:lnSpc>
              <a:spcBef>
                <a:spcPts val="0"/>
              </a:spcBef>
              <a:spcAft>
                <a:spcPts val="0"/>
              </a:spcAft>
              <a:buClr>
                <a:srgbClr val="000000"/>
              </a:buClr>
              <a:buSzPct val="100000"/>
              <a:buFont typeface="Arial Narrow"/>
              <a:buChar char="•"/>
              <a:tabLst/>
              <a:defRPr/>
            </a:pPr>
            <a:r>
              <a:rPr kumimoji="0" sz="1000" b="1" i="0" u="none" strike="noStrike" kern="0" cap="none" spc="0" normalizeH="0" baseline="0" noProof="0" dirty="0">
                <a:ln>
                  <a:noFill/>
                </a:ln>
                <a:solidFill>
                  <a:sysClr val="windowText" lastClr="000000"/>
                </a:solidFill>
                <a:effectLst/>
                <a:uLnTx/>
                <a:uFillTx/>
                <a:latin typeface="Arial Narrow"/>
                <a:ea typeface="Arial Narrow"/>
                <a:cs typeface="Arial Narrow"/>
                <a:sym typeface="Arial Narrow"/>
              </a:rPr>
              <a:t>  Possibly concerned about ‘normal’ symptoms   </a:t>
            </a:r>
            <a:endParaRPr kumimoji="0" sz="1000" b="1" i="0" u="none" strike="noStrike" kern="0" cap="none" spc="0" normalizeH="0" baseline="0" noProof="0" dirty="0">
              <a:ln>
                <a:noFill/>
              </a:ln>
              <a:solidFill>
                <a:srgbClr val="41535D"/>
              </a:solidFill>
              <a:effectLst/>
              <a:uLnTx/>
              <a:uFillTx/>
              <a:latin typeface="Arial Narrow"/>
              <a:ea typeface="Arial Narrow"/>
              <a:cs typeface="Arial Narrow"/>
              <a:sym typeface="Arial Narrow"/>
            </a:endParaRPr>
          </a:p>
        </p:txBody>
      </p:sp>
      <p:sp>
        <p:nvSpPr>
          <p:cNvPr id="392" name="Shape 392"/>
          <p:cNvSpPr/>
          <p:nvPr/>
        </p:nvSpPr>
        <p:spPr>
          <a:xfrm>
            <a:off x="5472064" y="888439"/>
            <a:ext cx="406400" cy="7588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15635" y="0"/>
                  <a:pt x="10800" y="1214"/>
                  <a:pt x="10800" y="2711"/>
                </a:cubicBezTo>
                <a:lnTo>
                  <a:pt x="10800" y="8089"/>
                </a:lnTo>
                <a:cubicBezTo>
                  <a:pt x="10800" y="9586"/>
                  <a:pt x="5965" y="10800"/>
                  <a:pt x="0" y="10800"/>
                </a:cubicBezTo>
                <a:lnTo>
                  <a:pt x="0" y="10800"/>
                </a:lnTo>
                <a:cubicBezTo>
                  <a:pt x="5965" y="10800"/>
                  <a:pt x="10800" y="12014"/>
                  <a:pt x="10800" y="13511"/>
                </a:cubicBezTo>
                <a:lnTo>
                  <a:pt x="10800" y="18889"/>
                </a:lnTo>
                <a:cubicBezTo>
                  <a:pt x="10800" y="20386"/>
                  <a:pt x="15635" y="21600"/>
                  <a:pt x="21600" y="21600"/>
                </a:cubicBezTo>
              </a:path>
            </a:pathLst>
          </a:custGeom>
          <a:ln w="63500">
            <a:solidFill>
              <a:srgbClr val="92D050"/>
            </a:solidFill>
            <a:round/>
          </a:ln>
        </p:spPr>
        <p:txBody>
          <a:bodyPr lIns="0" tIns="0" rIns="0" bIns="0" anchor="ctr"/>
          <a:lstStyle/>
          <a:p>
            <a:pPr marL="0" marR="0" lvl="0" indent="0" defTabSz="45720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3" name="Shape 393"/>
          <p:cNvSpPr/>
          <p:nvPr/>
        </p:nvSpPr>
        <p:spPr>
          <a:xfrm>
            <a:off x="7499350" y="5561012"/>
            <a:ext cx="1104900" cy="31671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latin typeface="Arial"/>
                <a:ea typeface="Arial"/>
                <a:cs typeface="Arial"/>
                <a:sym typeface="Arial"/>
              </a:defRPr>
            </a:lvl1pPr>
          </a:lstStyle>
          <a:p>
            <a:pPr marL="0" marR="0" lvl="0" indent="0" defTabSz="457200" eaLnBrk="1" fontAlgn="auto" latinLnBrk="0" hangingPunct="1">
              <a:lnSpc>
                <a:spcPct val="100000"/>
              </a:lnSpc>
              <a:spcBef>
                <a:spcPts val="0"/>
              </a:spcBef>
              <a:spcAft>
                <a:spcPts val="0"/>
              </a:spcAft>
              <a:buClrTx/>
              <a:buSzTx/>
              <a:buFontTx/>
              <a:buNone/>
              <a:tabLst/>
              <a:defRPr sz="1800"/>
            </a:pPr>
            <a:r>
              <a:rPr kumimoji="0" sz="800" b="0" i="0" u="none" strike="noStrike" kern="0" cap="none" spc="0" normalizeH="0" baseline="0" noProof="0">
                <a:ln>
                  <a:noFill/>
                </a:ln>
                <a:solidFill>
                  <a:sysClr val="windowText" lastClr="000000"/>
                </a:solidFill>
                <a:effectLst/>
                <a:uLnTx/>
                <a:uFillTx/>
                <a:latin typeface="Arial"/>
                <a:cs typeface="Arial"/>
                <a:sym typeface="Arial"/>
              </a:rPr>
              <a:t>*all scores are for guidance only</a:t>
            </a:r>
          </a:p>
        </p:txBody>
      </p:sp>
    </p:spTree>
    <p:extLst>
      <p:ext uri="{BB962C8B-B14F-4D97-AF65-F5344CB8AC3E}">
        <p14:creationId xmlns:p14="http://schemas.microsoft.com/office/powerpoint/2010/main" val="369052525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lang="en-GB" sz="4400" dirty="0" err="1">
                <a:solidFill>
                  <a:srgbClr val="B4BE35"/>
                </a:solidFill>
              </a:rPr>
              <a:t>StRaW</a:t>
            </a:r>
            <a:r>
              <a:rPr lang="en-GB" sz="4400" dirty="0">
                <a:solidFill>
                  <a:srgbClr val="B4BE35"/>
                </a:solidFill>
              </a:rPr>
              <a:t> Practitioner Skills</a:t>
            </a:r>
            <a:endParaRPr sz="4400" dirty="0">
              <a:solidFill>
                <a:srgbClr val="B4BE35"/>
              </a:solidFill>
            </a:endParaRPr>
          </a:p>
        </p:txBody>
      </p:sp>
      <p:pic>
        <p:nvPicPr>
          <p:cNvPr id="425" name="image.png"/>
          <p:cNvPicPr/>
          <p:nvPr/>
        </p:nvPicPr>
        <p:blipFill>
          <a:blip r:embed="rId2">
            <a:extLst/>
          </a:blip>
          <a:srcRect t="15002" b="15002"/>
          <a:stretch>
            <a:fillRect/>
          </a:stretch>
        </p:blipFill>
        <p:spPr>
          <a:xfrm>
            <a:off x="769937" y="1552575"/>
            <a:ext cx="7675563" cy="4221163"/>
          </a:xfrm>
          <a:prstGeom prst="rect">
            <a:avLst/>
          </a:prstGeom>
          <a:ln w="12700">
            <a:miter lim="400000"/>
          </a:ln>
        </p:spPr>
      </p:pic>
    </p:spTree>
    <p:extLst>
      <p:ext uri="{BB962C8B-B14F-4D97-AF65-F5344CB8AC3E}">
        <p14:creationId xmlns:p14="http://schemas.microsoft.com/office/powerpoint/2010/main" val="166968659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Peers as psychological mentors?</a:t>
            </a:r>
          </a:p>
        </p:txBody>
      </p:sp>
      <p:sp>
        <p:nvSpPr>
          <p:cNvPr id="3" name="Content Placeholder 2"/>
          <p:cNvSpPr>
            <a:spLocks noGrp="1"/>
          </p:cNvSpPr>
          <p:nvPr>
            <p:ph idx="1"/>
          </p:nvPr>
        </p:nvSpPr>
        <p:spPr>
          <a:xfrm>
            <a:off x="457200" y="1209956"/>
            <a:ext cx="8229600" cy="4530725"/>
          </a:xfrm>
        </p:spPr>
        <p:txBody>
          <a:bodyPr/>
          <a:lstStyle/>
          <a:p>
            <a:r>
              <a:rPr lang="en-GB" sz="2800" dirty="0"/>
              <a:t>Basic Cognitive Behavioural Therapy</a:t>
            </a:r>
          </a:p>
          <a:p>
            <a:endParaRPr lang="en-GB" sz="2800" dirty="0"/>
          </a:p>
          <a:p>
            <a:r>
              <a:rPr lang="en-GB" sz="2800" dirty="0"/>
              <a:t>Motivational Enhancement Therapy</a:t>
            </a:r>
          </a:p>
          <a:p>
            <a:endParaRPr lang="en-GB" sz="2800" dirty="0"/>
          </a:p>
          <a:p>
            <a:r>
              <a:rPr lang="en-GB" sz="2800" dirty="0"/>
              <a:t>Problem Solving Therapy</a:t>
            </a:r>
          </a:p>
          <a:p>
            <a:endParaRPr lang="en-GB" sz="2800" dirty="0"/>
          </a:p>
          <a:p>
            <a:r>
              <a:rPr lang="en-GB" sz="2800" dirty="0"/>
              <a:t>Basic relaxation techniques (e.g. grounding)</a:t>
            </a:r>
          </a:p>
          <a:p>
            <a:endParaRPr lang="en-GB" sz="2800" dirty="0"/>
          </a:p>
          <a:p>
            <a:r>
              <a:rPr lang="en-GB" sz="2800" dirty="0"/>
              <a:t>How to approach a potentially distressed colleague </a:t>
            </a:r>
          </a:p>
          <a:p>
            <a:endParaRPr lang="en-GB" sz="2800" dirty="0"/>
          </a:p>
          <a:p>
            <a:endParaRPr lang="en-GB" sz="2800" dirty="0"/>
          </a:p>
          <a:p>
            <a:endParaRPr lang="en-GB" dirty="0"/>
          </a:p>
          <a:p>
            <a:endParaRPr lang="en-GB" dirty="0"/>
          </a:p>
        </p:txBody>
      </p:sp>
    </p:spTree>
    <p:extLst>
      <p:ext uri="{BB962C8B-B14F-4D97-AF65-F5344CB8AC3E}">
        <p14:creationId xmlns:p14="http://schemas.microsoft.com/office/powerpoint/2010/main" val="2018626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a:xfrm>
            <a:off x="457200" y="1222829"/>
            <a:ext cx="8382000" cy="4530725"/>
          </a:xfrm>
        </p:spPr>
        <p:txBody>
          <a:bodyPr/>
          <a:lstStyle/>
          <a:p>
            <a:r>
              <a:rPr lang="en-GB" sz="2400" dirty="0"/>
              <a:t>Stigma prevents access to formalised support.</a:t>
            </a:r>
          </a:p>
          <a:p>
            <a:r>
              <a:rPr lang="en-GB" sz="2400" dirty="0"/>
              <a:t>Lots of good reasons to proactively support colleagues at work.</a:t>
            </a:r>
          </a:p>
          <a:p>
            <a:r>
              <a:rPr lang="en-GB" sz="2400" dirty="0"/>
              <a:t>Classic treatment only part of the complex </a:t>
            </a:r>
            <a:r>
              <a:rPr lang="en-GB" sz="2400"/>
              <a:t>spaghetti bowl.</a:t>
            </a:r>
            <a:endParaRPr lang="en-GB" sz="2400" dirty="0"/>
          </a:p>
          <a:p>
            <a:r>
              <a:rPr lang="en-GB" sz="2400" dirty="0" err="1"/>
              <a:t>StRaW</a:t>
            </a:r>
            <a:r>
              <a:rPr lang="en-GB" sz="2400" dirty="0"/>
              <a:t> </a:t>
            </a:r>
          </a:p>
          <a:p>
            <a:pPr lvl="1"/>
            <a:r>
              <a:rPr lang="en-GB" sz="2400" dirty="0"/>
              <a:t>Increases reach</a:t>
            </a:r>
          </a:p>
          <a:p>
            <a:pPr lvl="1"/>
            <a:r>
              <a:rPr lang="en-GB" sz="2400" dirty="0"/>
              <a:t>Allows for early identification and intervention</a:t>
            </a:r>
          </a:p>
          <a:p>
            <a:pPr lvl="1"/>
            <a:r>
              <a:rPr lang="en-GB" sz="2400" dirty="0"/>
              <a:t>Referral where required</a:t>
            </a:r>
          </a:p>
          <a:p>
            <a:pPr lvl="1"/>
            <a:r>
              <a:rPr lang="en-GB" sz="2400" dirty="0"/>
              <a:t>Based on the strong evidence based TRiM approach</a:t>
            </a:r>
          </a:p>
        </p:txBody>
      </p:sp>
    </p:spTree>
    <p:extLst>
      <p:ext uri="{BB962C8B-B14F-4D97-AF65-F5344CB8AC3E}">
        <p14:creationId xmlns:p14="http://schemas.microsoft.com/office/powerpoint/2010/main" val="1405397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5"/>
          <p:cNvSpPr>
            <a:spLocks noGrp="1"/>
          </p:cNvSpPr>
          <p:nvPr>
            <p:ph type="body" sz="half" idx="2"/>
          </p:nvPr>
        </p:nvSpPr>
        <p:spPr>
          <a:xfrm>
            <a:off x="1375002" y="204787"/>
            <a:ext cx="6118225" cy="804862"/>
          </a:xfrm>
        </p:spPr>
        <p:txBody>
          <a:bodyPr/>
          <a:lstStyle/>
          <a:p>
            <a:pPr algn="ctr"/>
            <a:r>
              <a:rPr lang="en-GB" altLang="en-US" sz="3600" dirty="0">
                <a:solidFill>
                  <a:srgbClr val="B4BE35"/>
                </a:solidFill>
              </a:rPr>
              <a:t>ANY QUESTIONS?</a:t>
            </a:r>
          </a:p>
        </p:txBody>
      </p:sp>
      <p:pic>
        <p:nvPicPr>
          <p:cNvPr id="33795" name="Picture 2"/>
          <p:cNvPicPr>
            <a:picLocks noGrp="1" noChangeAspect="1" noChangeArrowheads="1"/>
          </p:cNvPicPr>
          <p:nvPr>
            <p:ph type="pic" idx="1"/>
          </p:nvPr>
        </p:nvPicPr>
        <p:blipFill>
          <a:blip r:embed="rId2"/>
          <a:srcRect l="4321" r="4321"/>
          <a:stretch>
            <a:fillRect/>
          </a:stretch>
        </p:blipFill>
        <p:spPr>
          <a:xfrm>
            <a:off x="420688" y="1662792"/>
            <a:ext cx="4300537" cy="3225800"/>
          </a:xfrm>
        </p:spPr>
      </p:pic>
      <p:pic>
        <p:nvPicPr>
          <p:cNvPr id="5" name="Picture 1">
            <a:extLst>
              <a:ext uri="{FF2B5EF4-FFF2-40B4-BE49-F238E27FC236}">
                <a16:creationId xmlns="" xmlns:a16="http://schemas.microsoft.com/office/drawing/2014/main" id="{F7BAF919-3D75-436B-9668-41F1D021F6CB}"/>
              </a:ext>
            </a:extLst>
          </p:cNvPr>
          <p:cNvPicPr>
            <a:picLocks noChangeAspect="1"/>
          </p:cNvPicPr>
          <p:nvPr/>
        </p:nvPicPr>
        <p:blipFill>
          <a:blip r:embed="rId3"/>
          <a:stretch>
            <a:fillRect/>
          </a:stretch>
        </p:blipFill>
        <p:spPr bwMode="auto">
          <a:xfrm>
            <a:off x="4721225" y="1662792"/>
            <a:ext cx="4049381" cy="322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2"/>
          <p:cNvSpPr>
            <a:spLocks noGrp="1"/>
          </p:cNvSpPr>
          <p:nvPr>
            <p:ph type="title"/>
          </p:nvPr>
        </p:nvSpPr>
        <p:spPr/>
        <p:txBody>
          <a:bodyPr/>
          <a:lstStyle/>
          <a:p>
            <a:r>
              <a:rPr lang="en-GB" altLang="en-US">
                <a:solidFill>
                  <a:srgbClr val="B4BE35"/>
                </a:solidFill>
              </a:rPr>
              <a:t>Work Life Balance</a:t>
            </a:r>
          </a:p>
        </p:txBody>
      </p:sp>
      <p:pic>
        <p:nvPicPr>
          <p:cNvPr id="7171" name="Picture 2"/>
          <p:cNvPicPr>
            <a:picLocks noGrp="1" noChangeAspect="1" noChangeArrowheads="1"/>
          </p:cNvPicPr>
          <p:nvPr>
            <p:ph idx="1"/>
          </p:nvPr>
        </p:nvPicPr>
        <p:blipFill>
          <a:blip r:embed="rId3"/>
          <a:srcRect/>
          <a:stretch>
            <a:fillRect/>
          </a:stretch>
        </p:blipFill>
        <p:spPr>
          <a:xfrm>
            <a:off x="1501775" y="1403124"/>
            <a:ext cx="6310313" cy="429577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altLang="en-US">
                <a:solidFill>
                  <a:srgbClr val="B4BE35"/>
                </a:solidFill>
              </a:rPr>
              <a:t>STRESS</a:t>
            </a:r>
          </a:p>
        </p:txBody>
      </p:sp>
      <p:pic>
        <p:nvPicPr>
          <p:cNvPr id="9219" name="Picture 2"/>
          <p:cNvPicPr>
            <a:picLocks noGrp="1" noChangeAspect="1" noChangeArrowheads="1"/>
          </p:cNvPicPr>
          <p:nvPr>
            <p:ph idx="1"/>
          </p:nvPr>
        </p:nvPicPr>
        <p:blipFill>
          <a:blip r:embed="rId3"/>
          <a:srcRect/>
          <a:stretch>
            <a:fillRect/>
          </a:stretch>
        </p:blipFill>
        <p:spPr>
          <a:xfrm>
            <a:off x="419100" y="1323975"/>
            <a:ext cx="8229600" cy="451643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dirty="0">
                <a:solidFill>
                  <a:srgbClr val="B4BE35"/>
                </a:solidFill>
              </a:rPr>
              <a:t>Mental Health Problems are Common!!</a:t>
            </a:r>
          </a:p>
        </p:txBody>
      </p:sp>
      <p:sp>
        <p:nvSpPr>
          <p:cNvPr id="3" name="Content Placeholder 2"/>
          <p:cNvSpPr>
            <a:spLocks noGrp="1"/>
          </p:cNvSpPr>
          <p:nvPr>
            <p:ph idx="1"/>
          </p:nvPr>
        </p:nvSpPr>
        <p:spPr>
          <a:xfrm>
            <a:off x="468313" y="1484313"/>
            <a:ext cx="8229600" cy="4525962"/>
          </a:xfrm>
        </p:spPr>
        <p:txBody>
          <a:bodyPr/>
          <a:lstStyle/>
          <a:p>
            <a:r>
              <a:rPr lang="en-GB" altLang="en-US" sz="2800" b="1" dirty="0"/>
              <a:t>7.8%</a:t>
            </a:r>
            <a:r>
              <a:rPr lang="en-GB" altLang="en-US" sz="2800" dirty="0"/>
              <a:t> of people meet criteria for Mixed anxiety &amp; depression diagnosis in UK.</a:t>
            </a:r>
            <a:endParaRPr lang="en-GB" altLang="en-US" sz="2800" baseline="30000" dirty="0"/>
          </a:p>
          <a:p>
            <a:r>
              <a:rPr lang="en-GB" altLang="en-US" sz="2800" b="1" dirty="0"/>
              <a:t>4-10%</a:t>
            </a:r>
            <a:r>
              <a:rPr lang="en-GB" altLang="en-US" sz="2800" dirty="0"/>
              <a:t> of people in England will experience depression in their lifetime.</a:t>
            </a:r>
          </a:p>
          <a:p>
            <a:r>
              <a:rPr lang="en-GB" altLang="en-US" sz="2800" dirty="0"/>
              <a:t>Mixed anxiety and depression has been estimated to cause </a:t>
            </a:r>
            <a:r>
              <a:rPr lang="en-GB" altLang="en-US" sz="2800" b="1" dirty="0"/>
              <a:t>one fifth</a:t>
            </a:r>
            <a:r>
              <a:rPr lang="en-GB" altLang="en-US" sz="2800" dirty="0"/>
              <a:t> of days lost from work in Britain.</a:t>
            </a:r>
          </a:p>
          <a:p>
            <a:r>
              <a:rPr lang="en-GB" altLang="en-US" sz="2800" b="1" dirty="0"/>
              <a:t>One adult in six</a:t>
            </a:r>
            <a:r>
              <a:rPr lang="en-GB" altLang="en-US" sz="2800" dirty="0"/>
              <a:t> has had a common mental disorder.</a:t>
            </a:r>
          </a:p>
          <a:p>
            <a:pPr marL="0" indent="0">
              <a:buNone/>
            </a:pPr>
            <a:endParaRPr lang="en-GB"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370331">
              <a:defRPr sz="3564"/>
            </a:lvl1pPr>
          </a:lstStyle>
          <a:p>
            <a:pPr lvl="0">
              <a:defRPr sz="1800">
                <a:solidFill>
                  <a:srgbClr val="000000"/>
                </a:solidFill>
              </a:defRPr>
            </a:pPr>
            <a:r>
              <a:rPr sz="3564">
                <a:solidFill>
                  <a:srgbClr val="B4BE35"/>
                </a:solidFill>
              </a:rPr>
              <a:t>What are ‘Common’ Mental Health Disorders</a:t>
            </a:r>
          </a:p>
        </p:txBody>
      </p:sp>
      <p:sp>
        <p:nvSpPr>
          <p:cNvPr id="160" name="Shape 160"/>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buChar char="•"/>
              <a:defRPr sz="1800">
                <a:solidFill>
                  <a:srgbClr val="000000"/>
                </a:solidFill>
              </a:defRPr>
            </a:pPr>
            <a:r>
              <a:rPr sz="3200" dirty="0">
                <a:solidFill>
                  <a:srgbClr val="41535D"/>
                </a:solidFill>
              </a:rPr>
              <a:t>Anxiety</a:t>
            </a:r>
          </a:p>
          <a:p>
            <a:pPr lvl="0">
              <a:buChar char="•"/>
              <a:defRPr sz="1800">
                <a:solidFill>
                  <a:srgbClr val="000000"/>
                </a:solidFill>
              </a:defRPr>
            </a:pPr>
            <a:r>
              <a:rPr sz="3200" dirty="0">
                <a:solidFill>
                  <a:srgbClr val="41535D"/>
                </a:solidFill>
              </a:rPr>
              <a:t>Depression</a:t>
            </a:r>
            <a:r>
              <a:rPr lang="en-GB" sz="3200" dirty="0">
                <a:solidFill>
                  <a:srgbClr val="41535D"/>
                </a:solidFill>
              </a:rPr>
              <a:t> </a:t>
            </a:r>
          </a:p>
          <a:p>
            <a:pPr lvl="0">
              <a:buChar char="•"/>
              <a:defRPr sz="1800">
                <a:solidFill>
                  <a:srgbClr val="000000"/>
                </a:solidFill>
              </a:defRPr>
            </a:pPr>
            <a:r>
              <a:rPr sz="3200" dirty="0">
                <a:solidFill>
                  <a:srgbClr val="41535D"/>
                </a:solidFill>
              </a:rPr>
              <a:t>Adjustment Disorders</a:t>
            </a:r>
          </a:p>
          <a:p>
            <a:pPr lvl="0">
              <a:buChar char="•"/>
              <a:defRPr sz="1800">
                <a:solidFill>
                  <a:srgbClr val="000000"/>
                </a:solidFill>
              </a:defRPr>
            </a:pPr>
            <a:r>
              <a:rPr sz="3200" dirty="0">
                <a:solidFill>
                  <a:srgbClr val="41535D"/>
                </a:solidFill>
              </a:rPr>
              <a:t>Post Traumatic Stress Disorder</a:t>
            </a:r>
          </a:p>
          <a:p>
            <a:pPr lvl="0">
              <a:buChar char="•"/>
              <a:defRPr sz="1800">
                <a:solidFill>
                  <a:srgbClr val="000000"/>
                </a:solidFill>
              </a:defRPr>
            </a:pPr>
            <a:r>
              <a:rPr sz="3200" dirty="0">
                <a:solidFill>
                  <a:srgbClr val="41535D"/>
                </a:solidFill>
              </a:rPr>
              <a:t>Alcohol misuse</a:t>
            </a:r>
            <a:endParaRPr lang="en-GB" sz="3200" dirty="0">
              <a:solidFill>
                <a:srgbClr val="41535D"/>
              </a:solidFill>
            </a:endParaRPr>
          </a:p>
          <a:p>
            <a:pPr lvl="0">
              <a:buChar char="•"/>
              <a:defRPr sz="1800">
                <a:solidFill>
                  <a:srgbClr val="000000"/>
                </a:solidFill>
              </a:defRPr>
            </a:pPr>
            <a:endParaRPr lang="en-GB" dirty="0"/>
          </a:p>
          <a:p>
            <a:pPr lvl="0">
              <a:buChar char="•"/>
              <a:defRPr sz="1800">
                <a:solidFill>
                  <a:srgbClr val="000000"/>
                </a:solidFill>
              </a:defRPr>
            </a:pPr>
            <a:r>
              <a:rPr lang="en-GB" sz="3200" dirty="0">
                <a:solidFill>
                  <a:srgbClr val="41535D"/>
                </a:solidFill>
              </a:rPr>
              <a:t>(SMD – psychosis, ED, ADHD, ASD)</a:t>
            </a:r>
            <a:endParaRPr sz="3200" dirty="0">
              <a:solidFill>
                <a:srgbClr val="41535D"/>
              </a:solidFill>
            </a:endParaRPr>
          </a:p>
        </p:txBody>
      </p:sp>
    </p:spTree>
    <p:extLst>
      <p:ext uri="{BB962C8B-B14F-4D97-AF65-F5344CB8AC3E}">
        <p14:creationId xmlns:p14="http://schemas.microsoft.com/office/powerpoint/2010/main" val="17254788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B4BE35"/>
                </a:solidFill>
              </a:rPr>
              <a:t>So……..</a:t>
            </a:r>
          </a:p>
        </p:txBody>
      </p:sp>
      <p:sp>
        <p:nvSpPr>
          <p:cNvPr id="3" name="Content Placeholder 2"/>
          <p:cNvSpPr>
            <a:spLocks noGrp="1"/>
          </p:cNvSpPr>
          <p:nvPr>
            <p:ph idx="1"/>
          </p:nvPr>
        </p:nvSpPr>
        <p:spPr/>
        <p:txBody>
          <a:bodyPr/>
          <a:lstStyle/>
          <a:p>
            <a:pPr>
              <a:buFont typeface="Arial" panose="020B0604020202020204" pitchFamily="34" charset="0"/>
              <a:buChar char="•"/>
            </a:pPr>
            <a:r>
              <a:rPr lang="en-GB" sz="2800" dirty="0"/>
              <a:t>Common Mental Health conditions are…common</a:t>
            </a:r>
          </a:p>
          <a:p>
            <a:endParaRPr lang="en-GB" sz="2800" dirty="0"/>
          </a:p>
          <a:p>
            <a:pPr>
              <a:buFont typeface="Arial" panose="020B0604020202020204" pitchFamily="34" charset="0"/>
              <a:buChar char="•"/>
            </a:pPr>
            <a:r>
              <a:rPr lang="en-GB" sz="2800" dirty="0"/>
              <a:t>They affect health and productivity</a:t>
            </a:r>
          </a:p>
          <a:p>
            <a:endParaRPr lang="en-GB" sz="2800" dirty="0"/>
          </a:p>
          <a:p>
            <a:pPr>
              <a:buFont typeface="Arial" panose="020B0604020202020204" pitchFamily="34" charset="0"/>
              <a:buChar char="•"/>
            </a:pPr>
            <a:r>
              <a:rPr lang="en-GB" sz="2800" dirty="0"/>
              <a:t>They are pretty well understood</a:t>
            </a:r>
          </a:p>
          <a:p>
            <a:endParaRPr lang="en-GB" sz="2800" dirty="0"/>
          </a:p>
          <a:p>
            <a:pPr>
              <a:buFont typeface="Arial" panose="020B0604020202020204" pitchFamily="34" charset="0"/>
              <a:buChar char="•"/>
            </a:pPr>
            <a:r>
              <a:rPr lang="en-GB" sz="2800" dirty="0"/>
              <a:t>So….just get on and treat them eh?</a:t>
            </a:r>
          </a:p>
        </p:txBody>
      </p:sp>
    </p:spTree>
    <p:extLst>
      <p:ext uri="{BB962C8B-B14F-4D97-AF65-F5344CB8AC3E}">
        <p14:creationId xmlns:p14="http://schemas.microsoft.com/office/powerpoint/2010/main" val="2021660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11115</TotalTime>
  <Words>2077</Words>
  <Application>Microsoft Office PowerPoint</Application>
  <PresentationFormat>On-screen Show (4:3)</PresentationFormat>
  <Paragraphs>356</Paragraphs>
  <Slides>48</Slides>
  <Notes>11</Notes>
  <HiddenSlides>0</HiddenSlides>
  <MMClips>1</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48</vt:i4>
      </vt:variant>
    </vt:vector>
  </HeadingPairs>
  <TitlesOfParts>
    <vt:vector size="53" baseType="lpstr">
      <vt:lpstr>Office Theme</vt:lpstr>
      <vt:lpstr>Default</vt:lpstr>
      <vt:lpstr>1_Office Theme</vt:lpstr>
      <vt:lpstr>2_Office Theme</vt:lpstr>
      <vt:lpstr>Chart</vt:lpstr>
      <vt:lpstr>The Organisational Management of Mental Health </vt:lpstr>
      <vt:lpstr>Scope</vt:lpstr>
      <vt:lpstr> Mental Health</vt:lpstr>
      <vt:lpstr>Sources of Stress</vt:lpstr>
      <vt:lpstr>Work Life Balance</vt:lpstr>
      <vt:lpstr>STRESS</vt:lpstr>
      <vt:lpstr>Mental Health Problems are Common!!</vt:lpstr>
      <vt:lpstr>What are ‘Common’ Mental Health Disorders</vt:lpstr>
      <vt:lpstr>So……..</vt:lpstr>
      <vt:lpstr>Physical Health Treatment?</vt:lpstr>
      <vt:lpstr>Mental Health Treatment?</vt:lpstr>
      <vt:lpstr>The reality is that MH treatment processes are complex!</vt:lpstr>
      <vt:lpstr>The Black Dog</vt:lpstr>
      <vt:lpstr>The Prevalence of Suicide</vt:lpstr>
      <vt:lpstr>Known Risk Factors</vt:lpstr>
      <vt:lpstr>Suicide and the LGBT Community</vt:lpstr>
      <vt:lpstr>LGBT Suicide Risk Factors</vt:lpstr>
      <vt:lpstr>PowerPoint Presentation</vt:lpstr>
      <vt:lpstr>Protective Factors</vt:lpstr>
      <vt:lpstr>Trauma and its Influence</vt:lpstr>
      <vt:lpstr>Trauma and its Influence</vt:lpstr>
      <vt:lpstr>What Constitutes a Traumatic Event?</vt:lpstr>
      <vt:lpstr>Potential for a Traumatic Event</vt:lpstr>
      <vt:lpstr>Acute (Post-Traumatic) Stress Disorder (ASD)</vt:lpstr>
      <vt:lpstr>Vicarious Trauma and Burnout</vt:lpstr>
      <vt:lpstr>PowerPoint Presentation</vt:lpstr>
      <vt:lpstr>History of Stigma (and the military)</vt:lpstr>
      <vt:lpstr>Stigma and barriers to care</vt:lpstr>
      <vt:lpstr>Help seeking for PTSD</vt:lpstr>
      <vt:lpstr>Learning points….</vt:lpstr>
      <vt:lpstr>So if stigma prevents help seeking….when do people seek mental health care?</vt:lpstr>
      <vt:lpstr>Where do people get ‘help’ from?</vt:lpstr>
      <vt:lpstr>And where do people get help from “at work”?</vt:lpstr>
      <vt:lpstr>PowerPoint Presentation</vt:lpstr>
      <vt:lpstr>Learning points….</vt:lpstr>
      <vt:lpstr>Prevention</vt:lpstr>
      <vt:lpstr>PowerPoint Presentation</vt:lpstr>
      <vt:lpstr>TRiM</vt:lpstr>
      <vt:lpstr>TRiM and Cumbria ‘Derek Bird’ shootings  </vt:lpstr>
      <vt:lpstr>StRaW </vt:lpstr>
      <vt:lpstr>Conducting StRaW Interviews</vt:lpstr>
      <vt:lpstr>StRaW Risk Assessment Checklist    </vt:lpstr>
      <vt:lpstr>What to make of the information gathered during the StRaW interview?</vt:lpstr>
      <vt:lpstr>PowerPoint Presentation</vt:lpstr>
      <vt:lpstr>StRaW Practitioner Skills</vt:lpstr>
      <vt:lpstr>Peers as psychological mentors?</vt:lpstr>
      <vt:lpstr>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Trauma Risk Management to Support Employees Exposed to Traumatic Events</dc:title>
  <dc:creator>Clara Loveny</dc:creator>
  <cp:lastModifiedBy>Alistair Gunn</cp:lastModifiedBy>
  <cp:revision>66</cp:revision>
  <dcterms:created xsi:type="dcterms:W3CDTF">2016-05-11T03:32:44Z</dcterms:created>
  <dcterms:modified xsi:type="dcterms:W3CDTF">2017-09-27T18:54:10Z</dcterms:modified>
</cp:coreProperties>
</file>